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58" r:id="rId2"/>
    <p:sldId id="364" r:id="rId3"/>
    <p:sldId id="285" r:id="rId4"/>
    <p:sldId id="284" r:id="rId5"/>
    <p:sldId id="361" r:id="rId6"/>
    <p:sldId id="362" r:id="rId7"/>
    <p:sldId id="355" r:id="rId8"/>
    <p:sldId id="357" r:id="rId9"/>
    <p:sldId id="356" r:id="rId10"/>
    <p:sldId id="360" r:id="rId11"/>
    <p:sldId id="365" r:id="rId12"/>
    <p:sldId id="367" r:id="rId13"/>
    <p:sldId id="369" r:id="rId14"/>
    <p:sldId id="374" r:id="rId15"/>
    <p:sldId id="375" r:id="rId16"/>
    <p:sldId id="376" r:id="rId17"/>
    <p:sldId id="373" r:id="rId18"/>
    <p:sldId id="382" r:id="rId19"/>
    <p:sldId id="384" r:id="rId20"/>
    <p:sldId id="378" r:id="rId21"/>
    <p:sldId id="368" r:id="rId22"/>
    <p:sldId id="385" r:id="rId23"/>
    <p:sldId id="386" r:id="rId24"/>
    <p:sldId id="371" r:id="rId25"/>
    <p:sldId id="387" r:id="rId26"/>
    <p:sldId id="388" r:id="rId27"/>
    <p:sldId id="392" r:id="rId28"/>
    <p:sldId id="372" r:id="rId29"/>
    <p:sldId id="389" r:id="rId30"/>
    <p:sldId id="410" r:id="rId31"/>
    <p:sldId id="406" r:id="rId32"/>
    <p:sldId id="400" r:id="rId33"/>
    <p:sldId id="411" r:id="rId34"/>
    <p:sldId id="390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1DBFB"/>
    <a:srgbClr val="DBDBDB"/>
    <a:srgbClr val="000000"/>
    <a:srgbClr val="6600FF"/>
    <a:srgbClr val="FF99CC"/>
    <a:srgbClr val="9966FF"/>
    <a:srgbClr val="CC99FF"/>
    <a:srgbClr val="333333"/>
    <a:srgbClr val="D969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2793" autoAdjust="0"/>
    <p:restoredTop sz="94676" autoAdjust="0"/>
  </p:normalViewPr>
  <p:slideViewPr>
    <p:cSldViewPr snapToGrid="0">
      <p:cViewPr varScale="1">
        <p:scale>
          <a:sx n="120" d="100"/>
          <a:sy n="120" d="100"/>
        </p:scale>
        <p:origin x="96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80437-F63B-40E9-8ED3-16DB38981BF4}" type="datetimeFigureOut">
              <a:rPr lang="ko-KR" altLang="en-US" smtClean="0"/>
              <a:pPr/>
              <a:t>2024-01-29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291D6-3973-45EC-9FC5-D4994481EB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55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0C484-2927-4CCB-96C4-76BF3A464613}" type="datetimeFigureOut">
              <a:rPr lang="ko-KR" altLang="en-US" smtClean="0"/>
              <a:pPr/>
              <a:t>2024-01-29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0D6B9-B06C-4D1A-8CCE-9CDEC190FA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177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0D6B9-B06C-4D1A-8CCE-9CDEC190FA88}" type="slidenum">
              <a:rPr lang="ko-KR" altLang="en-US" smtClean="0"/>
              <a:pPr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877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0D6B9-B06C-4D1A-8CCE-9CDEC190FA8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445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0D6B9-B06C-4D1A-8CCE-9CDEC190FA88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45033" y="6534440"/>
            <a:ext cx="954924" cy="365125"/>
          </a:xfrm>
        </p:spPr>
        <p:txBody>
          <a:bodyPr/>
          <a:lstStyle>
            <a:lvl1pPr algn="ctr">
              <a:defRPr sz="900" spc="-1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 altLang="ko-KR"/>
              <a:t>- </a:t>
            </a:r>
            <a:fld id="{5B944E98-EB63-4F1F-B68C-6272EDD966B8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780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438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002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795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25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138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720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03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98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809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868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44E98-EB63-4F1F-B68C-6272EDD966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55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udyinkorean.go.k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.png"/><Relationship Id="rId7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3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4.png"/><Relationship Id="rId9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4.png"/><Relationship Id="rId4" Type="http://schemas.openxmlformats.org/officeDocument/2006/relationships/image" Target="../media/image16.png"/><Relationship Id="rId9" Type="http://schemas.openxmlformats.org/officeDocument/2006/relationships/image" Target="../media/image1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0E17995-1D7D-485F-8541-D98D5891AE72}"/>
              </a:ext>
            </a:extLst>
          </p:cNvPr>
          <p:cNvGrpSpPr/>
          <p:nvPr/>
        </p:nvGrpSpPr>
        <p:grpSpPr>
          <a:xfrm>
            <a:off x="3476626" y="4184440"/>
            <a:ext cx="5289690" cy="1392606"/>
            <a:chOff x="3103469" y="1332442"/>
            <a:chExt cx="6655729" cy="182854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268CAD-1E52-4EC2-A0C3-0E9CBE7FD41B}"/>
                </a:ext>
              </a:extLst>
            </p:cNvPr>
            <p:cNvSpPr txBox="1"/>
            <p:nvPr/>
          </p:nvSpPr>
          <p:spPr>
            <a:xfrm>
              <a:off x="3122662" y="2231505"/>
              <a:ext cx="6473024" cy="929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장미라</a:t>
              </a:r>
              <a:r>
                <a:rPr lang="ko-KR" alt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</a:t>
              </a:r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</a:t>
              </a:r>
              <a:r>
                <a:rPr lang="ko-KR" altLang="en-US" sz="2000" dirty="0" smtClean="0">
                  <a:solidFill>
                    <a:schemeClr val="bg2">
                      <a:lumMod val="50000"/>
                    </a:schemeClr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경희사이버대학교 한국어문화학부</a:t>
              </a:r>
              <a:endPara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           jmr@khcu.ac.kr </a:t>
              </a:r>
              <a:r>
                <a:rPr lang="en-US" altLang="ko-KR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</a:t>
              </a:r>
              <a:endPara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38A3E3-B9DA-4793-9747-2455A201CAF1}"/>
                </a:ext>
              </a:extLst>
            </p:cNvPr>
            <p:cNvSpPr txBox="1"/>
            <p:nvPr/>
          </p:nvSpPr>
          <p:spPr>
            <a:xfrm>
              <a:off x="3103469" y="1332442"/>
              <a:ext cx="6655729" cy="525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 SemiConde" pitchFamily="34" charset="0"/>
                  <a:ea typeface="함초롬바탕" pitchFamily="18" charset="-127"/>
                  <a:cs typeface="함초롬바탕" pitchFamily="18" charset="-127"/>
                </a:rPr>
                <a:t>2024. 1.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 SemiConde" pitchFamily="34" charset="0"/>
                  <a:ea typeface="함초롬바탕" pitchFamily="18" charset="-127"/>
                  <a:cs typeface="함초롬바탕" pitchFamily="18" charset="-127"/>
                </a:rPr>
                <a:t>30 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 SemiConde" pitchFamily="34" charset="0"/>
                  <a:ea typeface="함초롬바탕" pitchFamily="18" charset="-127"/>
                  <a:cs typeface="함초롬바탕" pitchFamily="18" charset="-127"/>
                </a:rPr>
                <a:t>세종학당재단 국외 파견 교원 교육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 SemiConde" pitchFamily="34" charset="0"/>
                <a:ea typeface="함초롬바탕" pitchFamily="18" charset="-127"/>
                <a:cs typeface="함초롬바탕" pitchFamily="18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312" y="1169202"/>
            <a:ext cx="5791284" cy="2652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38A3E3-B9DA-4793-9747-2455A201CAF1}"/>
              </a:ext>
            </a:extLst>
          </p:cNvPr>
          <p:cNvSpPr txBox="1"/>
          <p:nvPr/>
        </p:nvSpPr>
        <p:spPr>
          <a:xfrm>
            <a:off x="1073466" y="1444554"/>
            <a:ext cx="72058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accent1">
                    <a:lumMod val="75000"/>
                  </a:schemeClr>
                </a:solidFill>
                <a:latin typeface="MD이솝체" panose="02020603020101020101" pitchFamily="18" charset="-127"/>
                <a:ea typeface="MD이솝체" panose="02020603020101020101" pitchFamily="18" charset="-127"/>
                <a:cs typeface="함초롬바탕" pitchFamily="18" charset="-127"/>
              </a:rPr>
              <a:t>누리 세종학당</a:t>
            </a:r>
            <a:endParaRPr lang="en-US" altLang="ko-KR" sz="3600" b="1" dirty="0" smtClean="0">
              <a:solidFill>
                <a:schemeClr val="accent1">
                  <a:lumMod val="75000"/>
                </a:schemeClr>
              </a:solidFill>
              <a:latin typeface="MD이솝체" panose="02020603020101020101" pitchFamily="18" charset="-127"/>
              <a:ea typeface="MD이솝체" panose="02020603020101020101" pitchFamily="18" charset="-127"/>
              <a:cs typeface="함초롬바탕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MD이솝체" panose="02020603020101020101" pitchFamily="18" charset="-127"/>
                <a:ea typeface="MD이솝체" panose="02020603020101020101" pitchFamily="18" charset="-127"/>
                <a:cs typeface="함초롬바탕" pitchFamily="18" charset="-127"/>
              </a:rPr>
              <a:t>교수 학습 자료의 </a:t>
            </a:r>
            <a:endParaRPr lang="en-US" altLang="ko-KR" sz="3600" b="1" dirty="0" smtClean="0">
              <a:solidFill>
                <a:schemeClr val="accent1">
                  <a:lumMod val="50000"/>
                </a:schemeClr>
              </a:solidFill>
              <a:latin typeface="MD이솝체" panose="02020603020101020101" pitchFamily="18" charset="-127"/>
              <a:ea typeface="MD이솝체" panose="02020603020101020101" pitchFamily="18" charset="-127"/>
              <a:cs typeface="함초롬바탕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2">
                    <a:lumMod val="75000"/>
                  </a:schemeClr>
                </a:solidFill>
                <a:latin typeface="MD이솝체" panose="02020603020101020101" pitchFamily="18" charset="-127"/>
                <a:ea typeface="MD이솝체" panose="02020603020101020101" pitchFamily="18" charset="-127"/>
                <a:cs typeface="함초롬바탕" pitchFamily="18" charset="-127"/>
              </a:rPr>
              <a:t>소개 및 활용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  <a:latin typeface="MD이솝체" panose="02020603020101020101" pitchFamily="18" charset="-127"/>
              <a:ea typeface="MD이솝체" panose="02020603020101020101" pitchFamily="18" charset="-127"/>
              <a:cs typeface="함초롬바탕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" y="6488264"/>
            <a:ext cx="9118408" cy="32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0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34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237436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 살펴보기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14795" y="991980"/>
            <a:ext cx="9676367" cy="587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600" spc="-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세종한국어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(2022) </a:t>
            </a:r>
            <a:endParaRPr lang="en-US" altLang="ko-KR" sz="1600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교재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교재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더하기활동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어휘표현과 문법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익힘책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학습자료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동영상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연습 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b="1" spc="-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지침서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교사용 지도서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교육자료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수업보조자료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커뮤니티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한국어교육질문하기 등   </a:t>
            </a:r>
            <a:endParaRPr lang="en-US" altLang="ko-KR" sz="16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2)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어휘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문법 추가 학습 자료</a:t>
            </a:r>
            <a:endParaRPr lang="en-US" altLang="ko-KR" sz="16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교재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한국어 문법 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학습자료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기초어휘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동영상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문법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표현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연습 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b="1" spc="-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어휘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문법 등</a:t>
            </a:r>
            <a:endParaRPr lang="en-US" altLang="ko-KR" sz="16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3) </a:t>
            </a:r>
            <a:r>
              <a:rPr lang="ko-KR" altLang="en-US" sz="1600" spc="-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학습자별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spc="-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자가학습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자료</a:t>
            </a:r>
            <a:endParaRPr lang="en-US" altLang="ko-KR" sz="16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학습자료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[</a:t>
            </a:r>
            <a:r>
              <a:rPr lang="ko-KR" altLang="en-US" sz="1600" b="1" spc="-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모바일앱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온라인진단평가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         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한국어진단평가결과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4) </a:t>
            </a:r>
            <a:r>
              <a:rPr lang="ko-KR" altLang="en-US" sz="1600" spc="-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학습자별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한국어</a:t>
            </a:r>
            <a:endParaRPr lang="en-US" altLang="ko-KR" sz="16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 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교재</a:t>
            </a:r>
            <a:r>
              <a:rPr lang="en-US" altLang="ko-KR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세종한국어 증보판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세종학당실용한국어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세종학당한국어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기타교재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입문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읽기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쓰기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         (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초급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K-wave,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비즈니스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1, 2,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관광업 종사자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문화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결혼이민자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1,2,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시각장애인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1-6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600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 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지침서</a:t>
            </a:r>
            <a:r>
              <a:rPr lang="en-US" altLang="ko-KR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한국어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실용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세종학당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(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기타교재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읽기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쓰기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K-wave,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비즈니스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여행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문화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결혼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</a:t>
            </a:r>
          </a:p>
          <a:p>
            <a:pPr>
              <a:lnSpc>
                <a:spcPct val="150000"/>
              </a:lnSpc>
            </a:pP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5)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한국문화 자료</a:t>
            </a:r>
            <a:endParaRPr lang="en-US" altLang="ko-KR" sz="16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 [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한류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ko-KR" altLang="en-US" sz="1600" spc="-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케이팝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드라마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예능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[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한국여행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[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전통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[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문학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[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세종학당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</a:p>
          <a:p>
            <a:pPr>
              <a:lnSpc>
                <a:spcPct val="150000"/>
              </a:lnSpc>
            </a:pP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6)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학습자 안내 자료</a:t>
            </a:r>
            <a:endParaRPr lang="en-US" altLang="ko-KR" sz="16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 [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 일반 정보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[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 유학 정보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 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4"/>
              </a:rPr>
              <a:t>www.studyinkorean.go.kr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연계</a:t>
            </a:r>
            <a:endParaRPr lang="en-US" altLang="ko-KR" sz="16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73235" y="1492651"/>
            <a:ext cx="689020" cy="606018"/>
            <a:chOff x="473235" y="1492651"/>
            <a:chExt cx="689020" cy="606018"/>
          </a:xfrm>
        </p:grpSpPr>
        <p:sp>
          <p:nvSpPr>
            <p:cNvPr id="13" name="모서리가 둥근 직사각형 12"/>
            <p:cNvSpPr/>
            <p:nvPr/>
          </p:nvSpPr>
          <p:spPr bwMode="auto">
            <a:xfrm>
              <a:off x="480172" y="1492651"/>
              <a:ext cx="682083" cy="27416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34925">
              <a:noFill/>
              <a:round/>
              <a:headEnd/>
              <a:tailEnd/>
            </a:ln>
          </p:spPr>
          <p:txBody>
            <a:bodyPr vert="horz" wrap="none"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</a:t>
              </a:r>
            </a:p>
          </p:txBody>
        </p:sp>
        <p:sp>
          <p:nvSpPr>
            <p:cNvPr id="14" name="모서리가 둥근 직사각형 13"/>
            <p:cNvSpPr/>
            <p:nvPr/>
          </p:nvSpPr>
          <p:spPr bwMode="auto">
            <a:xfrm>
              <a:off x="473235" y="1824503"/>
              <a:ext cx="682083" cy="274166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 w="34925">
              <a:noFill/>
              <a:round/>
              <a:headEnd/>
              <a:tailEnd/>
            </a:ln>
          </p:spPr>
          <p:txBody>
            <a:bodyPr vert="horz" wrap="none"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교육</a:t>
              </a:r>
            </a:p>
          </p:txBody>
        </p:sp>
      </p:grpSp>
      <p:sp>
        <p:nvSpPr>
          <p:cNvPr id="15" name="모서리가 둥근 직사각형 14"/>
          <p:cNvSpPr/>
          <p:nvPr/>
        </p:nvSpPr>
        <p:spPr bwMode="auto">
          <a:xfrm>
            <a:off x="532211" y="2570603"/>
            <a:ext cx="682083" cy="27416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34925">
            <a:noFill/>
            <a:round/>
            <a:headEnd/>
            <a:tailEnd/>
          </a:ln>
        </p:spPr>
        <p:txBody>
          <a:bodyPr vert="horz" wrap="none"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565665" y="3295432"/>
            <a:ext cx="682083" cy="27416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34925">
            <a:noFill/>
            <a:round/>
            <a:headEnd/>
            <a:tailEnd/>
          </a:ln>
        </p:spPr>
        <p:txBody>
          <a:bodyPr vert="horz" wrap="none"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550797" y="3659705"/>
            <a:ext cx="682083" cy="274166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 w="34925">
            <a:noFill/>
            <a:round/>
            <a:headEnd/>
            <a:tailEnd/>
          </a:ln>
        </p:spPr>
        <p:txBody>
          <a:bodyPr vert="horz" wrap="none"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참여</a:t>
            </a: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3347864" y="3645024"/>
            <a:ext cx="1008112" cy="27416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34925">
            <a:noFill/>
            <a:round/>
            <a:headEnd/>
            <a:tailEnd/>
          </a:ln>
        </p:spPr>
        <p:txBody>
          <a:bodyPr vert="horz" wrap="none"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나의 메뉴</a:t>
            </a:r>
          </a:p>
        </p:txBody>
      </p:sp>
      <p:sp>
        <p:nvSpPr>
          <p:cNvPr id="19" name="모서리가 둥근 직사각형 18"/>
          <p:cNvSpPr/>
          <p:nvPr/>
        </p:nvSpPr>
        <p:spPr bwMode="auto">
          <a:xfrm>
            <a:off x="550139" y="5714524"/>
            <a:ext cx="887711" cy="27416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4925">
            <a:noFill/>
            <a:round/>
            <a:headEnd/>
            <a:tailEnd/>
          </a:ln>
        </p:spPr>
        <p:txBody>
          <a:bodyPr vert="horz" wrap="none"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 문화</a:t>
            </a:r>
          </a:p>
        </p:txBody>
      </p:sp>
      <p:sp>
        <p:nvSpPr>
          <p:cNvPr id="20" name="모서리가 둥근 직사각형 19"/>
          <p:cNvSpPr/>
          <p:nvPr/>
        </p:nvSpPr>
        <p:spPr bwMode="auto">
          <a:xfrm>
            <a:off x="538330" y="6435637"/>
            <a:ext cx="887711" cy="274166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34925">
            <a:noFill/>
            <a:round/>
            <a:headEnd/>
            <a:tailEnd/>
          </a:ln>
        </p:spPr>
        <p:txBody>
          <a:bodyPr vert="horz" wrap="none" rtlCol="0" anchor="ctr"/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 정보</a:t>
            </a:r>
            <a:endParaRPr lang="ko-KR" altLang="en-US" sz="16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7016896" y="6581001"/>
            <a:ext cx="2993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</a:t>
            </a:r>
            <a:r>
              <a:rPr lang="en-US" altLang="ko-KR" sz="12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 홈페이지</a:t>
            </a:r>
            <a:endParaRPr lang="ko-KR" altLang="en-US" sz="1200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45981" y="4412104"/>
            <a:ext cx="697112" cy="889239"/>
            <a:chOff x="465143" y="1492651"/>
            <a:chExt cx="697112" cy="889239"/>
          </a:xfrm>
        </p:grpSpPr>
        <p:sp>
          <p:nvSpPr>
            <p:cNvPr id="24" name="모서리가 둥근 직사각형 23"/>
            <p:cNvSpPr/>
            <p:nvPr/>
          </p:nvSpPr>
          <p:spPr bwMode="auto">
            <a:xfrm>
              <a:off x="480172" y="1492651"/>
              <a:ext cx="682083" cy="27416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34925">
              <a:noFill/>
              <a:round/>
              <a:headEnd/>
              <a:tailEnd/>
            </a:ln>
          </p:spPr>
          <p:txBody>
            <a:bodyPr vert="horz" wrap="none"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학습</a:t>
              </a:r>
            </a:p>
          </p:txBody>
        </p:sp>
        <p:sp>
          <p:nvSpPr>
            <p:cNvPr id="25" name="모서리가 둥근 직사각형 24"/>
            <p:cNvSpPr/>
            <p:nvPr/>
          </p:nvSpPr>
          <p:spPr bwMode="auto">
            <a:xfrm>
              <a:off x="465143" y="2107724"/>
              <a:ext cx="682083" cy="274166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 w="34925">
              <a:noFill/>
              <a:round/>
              <a:headEnd/>
              <a:tailEnd/>
            </a:ln>
          </p:spPr>
          <p:txBody>
            <a:bodyPr vert="horz" wrap="none"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교육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234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10</a:t>
            </a:fld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2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237436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 살펴보기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14795" y="991980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세종한국어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(2022)</a:t>
            </a:r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412776"/>
            <a:ext cx="8928992" cy="5599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1" name="그룹 20"/>
          <p:cNvGrpSpPr/>
          <p:nvPr/>
        </p:nvGrpSpPr>
        <p:grpSpPr>
          <a:xfrm>
            <a:off x="7164288" y="188640"/>
            <a:ext cx="695154" cy="606018"/>
            <a:chOff x="473235" y="1492651"/>
            <a:chExt cx="689020" cy="606018"/>
          </a:xfrm>
        </p:grpSpPr>
        <p:sp>
          <p:nvSpPr>
            <p:cNvPr id="22" name="모서리가 둥근 직사각형 21"/>
            <p:cNvSpPr/>
            <p:nvPr/>
          </p:nvSpPr>
          <p:spPr bwMode="auto">
            <a:xfrm>
              <a:off x="480172" y="1492651"/>
              <a:ext cx="682083" cy="27416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34925">
              <a:noFill/>
              <a:round/>
              <a:headEnd/>
              <a:tailEnd/>
            </a:ln>
          </p:spPr>
          <p:txBody>
            <a:bodyPr vert="horz" wrap="none"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E-Book</a:t>
              </a:r>
              <a:endPara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 bwMode="auto">
            <a:xfrm>
              <a:off x="473235" y="1824503"/>
              <a:ext cx="682083" cy="274166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 w="34925">
              <a:noFill/>
              <a:round/>
              <a:headEnd/>
              <a:tailEnd/>
            </a:ln>
          </p:spPr>
          <p:txBody>
            <a:bodyPr vert="horz" wrap="none"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PDF</a:t>
              </a:r>
              <a:endPara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7884368" y="476672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더하기 활동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78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11</a:t>
            </a:fld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2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237436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 살펴보기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14795" y="991980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세종한국어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(2022)</a:t>
            </a: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628800"/>
            <a:ext cx="5986787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112" y="1988840"/>
            <a:ext cx="3305438" cy="458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78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12</a:t>
            </a:fld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2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237436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 살펴보기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14795" y="991980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세종한국어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(2022)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4101" y="1447609"/>
            <a:ext cx="7897013" cy="5410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1907704" y="980728"/>
            <a:ext cx="595035" cy="4214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mtClean="0"/>
              <a:t>어휘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178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13</a:t>
            </a:fld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2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237436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 살펴보기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14795" y="991980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세종한국어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(2022)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907704" y="980728"/>
            <a:ext cx="595035" cy="4214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mtClean="0"/>
              <a:t>어휘</a:t>
            </a:r>
            <a:endParaRPr lang="en-US" altLang="ko-KR" sz="1600" dirty="0" smtClean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1412776"/>
            <a:ext cx="3816424" cy="5288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/>
          <a:srcRect r="50992"/>
          <a:stretch>
            <a:fillRect/>
          </a:stretch>
        </p:blipFill>
        <p:spPr bwMode="auto">
          <a:xfrm>
            <a:off x="323528" y="1484784"/>
            <a:ext cx="3746808" cy="5197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직사각형 16"/>
          <p:cNvSpPr/>
          <p:nvPr/>
        </p:nvSpPr>
        <p:spPr>
          <a:xfrm>
            <a:off x="2843808" y="980728"/>
            <a:ext cx="1257075" cy="461665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mtClean="0">
                <a:solidFill>
                  <a:schemeClr val="bg1"/>
                </a:solidFill>
              </a:rPr>
              <a:t>더하기 활동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008" y="980728"/>
            <a:ext cx="800219" cy="46166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chemeClr val="bg1"/>
                </a:solidFill>
              </a:rPr>
              <a:t>익힘책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14</a:t>
            </a:fld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2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237436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 살펴보기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14795" y="991980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세종한국어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(2022)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907704" y="980728"/>
            <a:ext cx="595035" cy="421462"/>
          </a:xfrm>
          <a:prstGeom prst="rect">
            <a:avLst/>
          </a:prstGeom>
          <a:solidFill>
            <a:srgbClr val="FF99CC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mtClean="0"/>
              <a:t>문법</a:t>
            </a:r>
            <a:endParaRPr lang="en-US" altLang="ko-KR" sz="1600" dirty="0" smtClean="0"/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484784"/>
            <a:ext cx="7632848" cy="5255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78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15</a:t>
            </a:fld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2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237436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 살펴보기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14795" y="991980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세종한국어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(2022)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907704" y="980728"/>
            <a:ext cx="595035" cy="421462"/>
          </a:xfrm>
          <a:prstGeom prst="rect">
            <a:avLst/>
          </a:prstGeom>
          <a:solidFill>
            <a:srgbClr val="FF99CC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문법</a:t>
            </a:r>
            <a:endParaRPr lang="en-US" altLang="ko-KR" sz="1600" dirty="0" smtClean="0"/>
          </a:p>
        </p:txBody>
      </p:sp>
      <p:sp>
        <p:nvSpPr>
          <p:cNvPr id="17" name="직사각형 16"/>
          <p:cNvSpPr/>
          <p:nvPr/>
        </p:nvSpPr>
        <p:spPr>
          <a:xfrm>
            <a:off x="2843808" y="980728"/>
            <a:ext cx="1257075" cy="461665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mtClean="0">
                <a:solidFill>
                  <a:schemeClr val="bg1"/>
                </a:solidFill>
              </a:rPr>
              <a:t>더하기 활동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4008" y="980728"/>
            <a:ext cx="800219" cy="46166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chemeClr val="bg1"/>
                </a:solidFill>
              </a:rPr>
              <a:t>익힘책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print"/>
          <a:srcRect l="51150"/>
          <a:stretch>
            <a:fillRect/>
          </a:stretch>
        </p:blipFill>
        <p:spPr bwMode="auto">
          <a:xfrm>
            <a:off x="179512" y="1484784"/>
            <a:ext cx="4032448" cy="5411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412777"/>
            <a:ext cx="4032448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80112" y="2132856"/>
            <a:ext cx="3816424" cy="5272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78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16</a:t>
            </a:fld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2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237436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 살펴보기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14795" y="991980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세종한국어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(2022)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907704" y="980728"/>
            <a:ext cx="595035" cy="4214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어휘</a:t>
            </a:r>
            <a:endParaRPr lang="en-US" altLang="ko-KR" sz="1600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2627784" y="980728"/>
            <a:ext cx="595035" cy="421462"/>
          </a:xfrm>
          <a:prstGeom prst="rect">
            <a:avLst/>
          </a:prstGeom>
          <a:solidFill>
            <a:srgbClr val="FF99CC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문법</a:t>
            </a:r>
            <a:endParaRPr lang="en-US" altLang="ko-KR" sz="1600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3347864" y="980728"/>
            <a:ext cx="3312243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bg1"/>
                </a:solidFill>
              </a:rPr>
              <a:t>어휘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표현과 문법 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(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어휘집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 (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문법집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484784"/>
            <a:ext cx="7545786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35896" y="1484784"/>
            <a:ext cx="7560839" cy="5345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78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17</a:t>
            </a:fld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2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237436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 살펴보기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14795" y="991980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세종한국어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(2022)</a:t>
            </a:r>
          </a:p>
        </p:txBody>
      </p:sp>
      <p:pic>
        <p:nvPicPr>
          <p:cNvPr id="14" name="Picture 11"/>
          <p:cNvPicPr>
            <a:picLocks noChangeAspect="1" noChangeArrowheads="1"/>
          </p:cNvPicPr>
          <p:nvPr/>
        </p:nvPicPr>
        <p:blipFill>
          <a:blip r:embed="rId4" cstate="print"/>
          <a:srcRect r="51400"/>
          <a:stretch>
            <a:fillRect/>
          </a:stretch>
        </p:blipFill>
        <p:spPr bwMode="auto">
          <a:xfrm>
            <a:off x="179512" y="1412776"/>
            <a:ext cx="3814518" cy="5372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1907704" y="980728"/>
            <a:ext cx="699230" cy="421462"/>
          </a:xfrm>
          <a:prstGeom prst="rect">
            <a:avLst/>
          </a:prstGeom>
          <a:solidFill>
            <a:srgbClr val="FF7C80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활동</a:t>
            </a:r>
            <a:r>
              <a:rPr lang="en-US" altLang="ko-KR" sz="1600" dirty="0" smtClean="0"/>
              <a:t>1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843808" y="980728"/>
            <a:ext cx="1257075" cy="461665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mtClean="0">
                <a:solidFill>
                  <a:schemeClr val="bg1"/>
                </a:solidFill>
              </a:rPr>
              <a:t>더하기 활동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/>
          <a:srcRect r="51190"/>
          <a:stretch>
            <a:fillRect/>
          </a:stretch>
        </p:blipFill>
        <p:spPr bwMode="auto">
          <a:xfrm>
            <a:off x="4355976" y="1412776"/>
            <a:ext cx="3825778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직사각형 17"/>
          <p:cNvSpPr/>
          <p:nvPr/>
        </p:nvSpPr>
        <p:spPr>
          <a:xfrm>
            <a:off x="1233577" y="2260121"/>
            <a:ext cx="1518249" cy="1009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19879" y="4335137"/>
            <a:ext cx="2608142" cy="182077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64224" y="4274389"/>
            <a:ext cx="3404093" cy="2333444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78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18</a:t>
            </a:fld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2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237436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 살펴보기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14795" y="991980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세종한국어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(2022)</a:t>
            </a:r>
          </a:p>
        </p:txBody>
      </p:sp>
      <p:pic>
        <p:nvPicPr>
          <p:cNvPr id="14" name="Picture 11"/>
          <p:cNvPicPr>
            <a:picLocks noChangeAspect="1" noChangeArrowheads="1"/>
          </p:cNvPicPr>
          <p:nvPr/>
        </p:nvPicPr>
        <p:blipFill>
          <a:blip r:embed="rId4" cstate="print"/>
          <a:srcRect l="51567"/>
          <a:stretch>
            <a:fillRect/>
          </a:stretch>
        </p:blipFill>
        <p:spPr bwMode="auto">
          <a:xfrm>
            <a:off x="258792" y="1378270"/>
            <a:ext cx="3801441" cy="5372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1907704" y="980728"/>
            <a:ext cx="699230" cy="4214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활동</a:t>
            </a:r>
            <a:r>
              <a:rPr lang="en-US" altLang="ko-KR" sz="1600" dirty="0" smtClean="0"/>
              <a:t>2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843808" y="980728"/>
            <a:ext cx="1257075" cy="461665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mtClean="0">
                <a:solidFill>
                  <a:schemeClr val="bg1"/>
                </a:solidFill>
              </a:rPr>
              <a:t>더하기 활동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/>
          <a:srcRect l="51905"/>
          <a:stretch>
            <a:fillRect/>
          </a:stretch>
        </p:blipFill>
        <p:spPr bwMode="auto">
          <a:xfrm>
            <a:off x="4283968" y="1412776"/>
            <a:ext cx="3769743" cy="5328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26038" y="4465069"/>
            <a:ext cx="2570697" cy="1823588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69494" y="4545168"/>
            <a:ext cx="1996894" cy="186425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78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5">
            <a:extLst>
              <a:ext uri="{FF2B5EF4-FFF2-40B4-BE49-F238E27FC236}">
                <a16:creationId xmlns:a16="http://schemas.microsoft.com/office/drawing/2014/main" id="{D0E17995-1D7D-485F-8541-D98D5891AE72}"/>
              </a:ext>
            </a:extLst>
          </p:cNvPr>
          <p:cNvGrpSpPr/>
          <p:nvPr/>
        </p:nvGrpSpPr>
        <p:grpSpPr>
          <a:xfrm>
            <a:off x="3476626" y="4184440"/>
            <a:ext cx="5289690" cy="1392606"/>
            <a:chOff x="3103469" y="1332442"/>
            <a:chExt cx="6655729" cy="182854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268CAD-1E52-4EC2-A0C3-0E9CBE7FD41B}"/>
                </a:ext>
              </a:extLst>
            </p:cNvPr>
            <p:cNvSpPr txBox="1"/>
            <p:nvPr/>
          </p:nvSpPr>
          <p:spPr>
            <a:xfrm>
              <a:off x="3122662" y="2231505"/>
              <a:ext cx="6473024" cy="929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장미라</a:t>
              </a:r>
              <a:r>
                <a:rPr lang="ko-KR" altLang="en-US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</a:t>
              </a:r>
              <a:r>
                <a:rPr lang="en-US" altLang="ko-KR" sz="2000" dirty="0">
                  <a:solidFill>
                    <a:schemeClr val="bg2">
                      <a:lumMod val="50000"/>
                    </a:schemeClr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</a:t>
              </a:r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</a:t>
              </a:r>
              <a:r>
                <a:rPr lang="ko-KR" altLang="en-US" sz="2000" dirty="0" smtClean="0">
                  <a:solidFill>
                    <a:schemeClr val="bg2">
                      <a:lumMod val="50000"/>
                    </a:schemeClr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경희사이버대학교 한국어문화학부</a:t>
              </a:r>
              <a:endParaRPr lang="en-US" altLang="ko-KR" sz="2000" dirty="0" smtClean="0">
                <a:solidFill>
                  <a:schemeClr val="bg2">
                    <a:lumMod val="50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  <a:p>
              <a:r>
                <a:rPr lang="en-US" altLang="ko-KR" sz="2000" dirty="0" smtClean="0">
                  <a:solidFill>
                    <a:schemeClr val="bg2">
                      <a:lumMod val="50000"/>
                    </a:schemeClr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           jmr@khcu.ac.kr </a:t>
              </a:r>
              <a:r>
                <a:rPr lang="en-US" altLang="ko-KR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  </a:t>
              </a:r>
              <a:endPara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38A3E3-B9DA-4793-9747-2455A201CAF1}"/>
                </a:ext>
              </a:extLst>
            </p:cNvPr>
            <p:cNvSpPr txBox="1"/>
            <p:nvPr/>
          </p:nvSpPr>
          <p:spPr>
            <a:xfrm>
              <a:off x="3103469" y="1332442"/>
              <a:ext cx="6655729" cy="525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 SemiConde" pitchFamily="34" charset="0"/>
                  <a:ea typeface="함초롬바탕" pitchFamily="18" charset="-127"/>
                  <a:cs typeface="함초롬바탕" pitchFamily="18" charset="-127"/>
                </a:rPr>
                <a:t>2024. 1. </a:t>
              </a:r>
              <a:r>
                <a:rPr lang="en-US" altLang="ko-KR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 SemiConde" pitchFamily="34" charset="0"/>
                  <a:ea typeface="함초롬바탕" pitchFamily="18" charset="-127"/>
                  <a:cs typeface="함초롬바탕" pitchFamily="18" charset="-127"/>
                </a:rPr>
                <a:t>30  </a:t>
              </a:r>
              <a:r>
                <a:rPr lang="ko-KR" altLang="en-US" sz="2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Light SemiConde" pitchFamily="34" charset="0"/>
                  <a:ea typeface="함초롬바탕" pitchFamily="18" charset="-127"/>
                  <a:cs typeface="함초롬바탕" pitchFamily="18" charset="-127"/>
                </a:rPr>
                <a:t>세종학당재단 국외 파견 교원 교육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Light SemiConde" pitchFamily="34" charset="0"/>
                <a:ea typeface="함초롬바탕" pitchFamily="18" charset="-127"/>
                <a:cs typeface="함초롬바탕" pitchFamily="18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96752"/>
            <a:ext cx="5791284" cy="2652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38A3E3-B9DA-4793-9747-2455A201CAF1}"/>
              </a:ext>
            </a:extLst>
          </p:cNvPr>
          <p:cNvSpPr txBox="1"/>
          <p:nvPr/>
        </p:nvSpPr>
        <p:spPr>
          <a:xfrm>
            <a:off x="1073466" y="1444554"/>
            <a:ext cx="72058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accent1">
                    <a:lumMod val="75000"/>
                  </a:schemeClr>
                </a:solidFill>
                <a:latin typeface="MD이솝체" panose="02020603020101020101" pitchFamily="18" charset="-127"/>
                <a:ea typeface="MD이솝체" panose="02020603020101020101" pitchFamily="18" charset="-127"/>
                <a:cs typeface="함초롬바탕" pitchFamily="18" charset="-127"/>
              </a:rPr>
              <a:t>누리 세종학당</a:t>
            </a:r>
            <a:endParaRPr lang="en-US" altLang="ko-KR" sz="3600" b="1" dirty="0" smtClean="0">
              <a:solidFill>
                <a:schemeClr val="accent1">
                  <a:lumMod val="75000"/>
                </a:schemeClr>
              </a:solidFill>
              <a:latin typeface="MD이솝체" panose="02020603020101020101" pitchFamily="18" charset="-127"/>
              <a:ea typeface="MD이솝체" panose="02020603020101020101" pitchFamily="18" charset="-127"/>
              <a:cs typeface="함초롬바탕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MD이솝체" panose="02020603020101020101" pitchFamily="18" charset="-127"/>
                <a:ea typeface="MD이솝체" panose="02020603020101020101" pitchFamily="18" charset="-127"/>
                <a:cs typeface="함초롬바탕" pitchFamily="18" charset="-127"/>
              </a:rPr>
              <a:t>교수 학습 자료의 </a:t>
            </a:r>
            <a:endParaRPr lang="en-US" altLang="ko-KR" sz="3600" b="1" dirty="0" smtClean="0">
              <a:solidFill>
                <a:schemeClr val="accent1">
                  <a:lumMod val="50000"/>
                </a:schemeClr>
              </a:solidFill>
              <a:latin typeface="MD이솝체" panose="02020603020101020101" pitchFamily="18" charset="-127"/>
              <a:ea typeface="MD이솝체" panose="02020603020101020101" pitchFamily="18" charset="-127"/>
              <a:cs typeface="함초롬바탕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tx2">
                    <a:lumMod val="75000"/>
                  </a:schemeClr>
                </a:solidFill>
                <a:latin typeface="MD이솝체" panose="02020603020101020101" pitchFamily="18" charset="-127"/>
                <a:ea typeface="MD이솝체" panose="02020603020101020101" pitchFamily="18" charset="-127"/>
                <a:cs typeface="함초롬바탕" pitchFamily="18" charset="-127"/>
              </a:rPr>
              <a:t>소개 및 활용</a:t>
            </a:r>
            <a:endParaRPr lang="ko-KR" altLang="en-US" sz="3600" b="1" dirty="0">
              <a:solidFill>
                <a:schemeClr val="tx2">
                  <a:lumMod val="75000"/>
                </a:schemeClr>
              </a:solidFill>
              <a:latin typeface="MD이솝체" panose="02020603020101020101" pitchFamily="18" charset="-127"/>
              <a:ea typeface="MD이솝체" panose="02020603020101020101" pitchFamily="18" charset="-127"/>
              <a:cs typeface="함초롬바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0032" y="1700808"/>
            <a:ext cx="3667026" cy="21246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>
                    <a:lumMod val="85000"/>
                  </a:schemeClr>
                </a:solidFill>
              </a:rPr>
              <a:t>0. </a:t>
            </a:r>
            <a:r>
              <a:rPr lang="ko-KR" altLang="en-US" b="1" dirty="0" smtClean="0">
                <a:solidFill>
                  <a:schemeClr val="bg1">
                    <a:lumMod val="85000"/>
                  </a:schemeClr>
                </a:solidFill>
              </a:rPr>
              <a:t>세종학당과 세종학당재단</a:t>
            </a:r>
            <a:endParaRPr lang="en-US" altLang="ko-KR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>
                    <a:lumMod val="85000"/>
                  </a:schemeClr>
                </a:solidFill>
              </a:rPr>
              <a:t>1. </a:t>
            </a:r>
            <a:r>
              <a:rPr lang="ko-KR" altLang="en-US" b="1" dirty="0" smtClean="0">
                <a:solidFill>
                  <a:schemeClr val="bg1">
                    <a:lumMod val="85000"/>
                  </a:schemeClr>
                </a:solidFill>
              </a:rPr>
              <a:t>세종학당의 교육과정과 교재</a:t>
            </a:r>
            <a:endParaRPr lang="en-US" altLang="ko-KR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>
                    <a:lumMod val="85000"/>
                  </a:schemeClr>
                </a:solidFill>
              </a:rPr>
              <a:t>2. </a:t>
            </a:r>
            <a:r>
              <a:rPr lang="ko-KR" altLang="en-US" b="1" dirty="0" smtClean="0">
                <a:solidFill>
                  <a:schemeClr val="bg1">
                    <a:lumMod val="85000"/>
                  </a:schemeClr>
                </a:solidFill>
              </a:rPr>
              <a:t>누리세종학당의 교수 학습 자료</a:t>
            </a:r>
            <a:endParaRPr lang="en-US" altLang="ko-KR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>
                    <a:lumMod val="85000"/>
                  </a:schemeClr>
                </a:solidFill>
              </a:rPr>
              <a:t>3. </a:t>
            </a:r>
            <a:r>
              <a:rPr lang="ko-KR" altLang="en-US" b="1" dirty="0" smtClean="0">
                <a:solidFill>
                  <a:schemeClr val="bg1">
                    <a:lumMod val="85000"/>
                  </a:schemeClr>
                </a:solidFill>
              </a:rPr>
              <a:t>누리세종학당 살펴보기</a:t>
            </a:r>
            <a:endParaRPr lang="en-US" altLang="ko-KR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>
                    <a:lumMod val="85000"/>
                  </a:schemeClr>
                </a:solidFill>
              </a:rPr>
              <a:t>4. </a:t>
            </a:r>
            <a:r>
              <a:rPr lang="ko-KR" altLang="en-US" b="1" dirty="0" smtClean="0">
                <a:solidFill>
                  <a:schemeClr val="bg1">
                    <a:lumMod val="85000"/>
                  </a:schemeClr>
                </a:solidFill>
              </a:rPr>
              <a:t>누리세종학당의 교육 자료 활용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50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19</a:t>
            </a:fld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2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237436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 살펴보기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14795" y="991980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세종한국어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(2022)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907704" y="980728"/>
            <a:ext cx="595035" cy="421462"/>
          </a:xfrm>
          <a:prstGeom prst="rect">
            <a:avLst/>
          </a:prstGeom>
          <a:solidFill>
            <a:srgbClr val="FF7C80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mtClean="0"/>
              <a:t>활동</a:t>
            </a:r>
            <a:endParaRPr lang="en-US" altLang="ko-KR" sz="1600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4644008" y="980728"/>
            <a:ext cx="800219" cy="46166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 smtClean="0">
                <a:solidFill>
                  <a:schemeClr val="bg1"/>
                </a:solidFill>
              </a:rPr>
              <a:t>익힘책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412776"/>
            <a:ext cx="3833416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04112" y="1433015"/>
            <a:ext cx="3839888" cy="5424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6" cstate="print"/>
          <a:srcRect r="4834"/>
          <a:stretch>
            <a:fillRect/>
          </a:stretch>
        </p:blipFill>
        <p:spPr bwMode="auto">
          <a:xfrm>
            <a:off x="1835696" y="2132856"/>
            <a:ext cx="3740005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78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20</a:t>
            </a:fld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2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237436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 살펴보기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14795" y="991980"/>
            <a:ext cx="5522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기초어휘 학습사전 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영어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중국어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일본어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베트남어 등 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언어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436" y="1408957"/>
            <a:ext cx="7617452" cy="5349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7" name="그룹 16"/>
          <p:cNvGrpSpPr/>
          <p:nvPr/>
        </p:nvGrpSpPr>
        <p:grpSpPr>
          <a:xfrm>
            <a:off x="7164288" y="188640"/>
            <a:ext cx="695154" cy="606018"/>
            <a:chOff x="473235" y="1492651"/>
            <a:chExt cx="689020" cy="606018"/>
          </a:xfrm>
        </p:grpSpPr>
        <p:sp>
          <p:nvSpPr>
            <p:cNvPr id="18" name="모서리가 둥근 직사각형 17"/>
            <p:cNvSpPr/>
            <p:nvPr/>
          </p:nvSpPr>
          <p:spPr bwMode="auto">
            <a:xfrm>
              <a:off x="480172" y="1492651"/>
              <a:ext cx="682083" cy="274166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34925">
              <a:noFill/>
              <a:round/>
              <a:headEnd/>
              <a:tailEnd/>
            </a:ln>
          </p:spPr>
          <p:txBody>
            <a:bodyPr vert="horz" wrap="none"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E-Book</a:t>
              </a:r>
              <a:endPara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 bwMode="auto">
            <a:xfrm>
              <a:off x="473235" y="1824503"/>
              <a:ext cx="682083" cy="274166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 w="34925">
              <a:noFill/>
              <a:round/>
              <a:headEnd/>
              <a:tailEnd/>
            </a:ln>
          </p:spPr>
          <p:txBody>
            <a:bodyPr vert="horz" wrap="none"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PDF</a:t>
              </a:r>
              <a:endPara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21</a:t>
            </a:fld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2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237436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 살펴보기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14795" y="991980"/>
            <a:ext cx="761747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동영상</a:t>
            </a:r>
            <a:endParaRPr lang="en-US" altLang="ko-KR" sz="16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7171287" y="188640"/>
            <a:ext cx="688155" cy="27416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4925">
            <a:noFill/>
            <a:round/>
            <a:headEnd/>
            <a:tailEnd/>
          </a:ln>
        </p:spPr>
        <p:txBody>
          <a:bodyPr vert="horz" wrap="none" rtlCol="0" anchor="ctr"/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</a:t>
            </a:r>
            <a:endParaRPr lang="ko-KR" altLang="en-US" sz="16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484784"/>
            <a:ext cx="8021637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78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22</a:t>
            </a:fld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2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237436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 살펴보기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14795" y="991980"/>
            <a:ext cx="761747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동영상</a:t>
            </a:r>
            <a:endParaRPr lang="en-US" altLang="ko-KR" sz="16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7171287" y="188640"/>
            <a:ext cx="688155" cy="274166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34925">
            <a:noFill/>
            <a:round/>
            <a:headEnd/>
            <a:tailEnd/>
          </a:ln>
        </p:spPr>
        <p:txBody>
          <a:bodyPr vert="horz" wrap="none"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영상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628800"/>
            <a:ext cx="2931063" cy="2162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3848" y="1628800"/>
            <a:ext cx="2943642" cy="2156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56176" y="1628800"/>
            <a:ext cx="2967072" cy="2156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520" y="4149080"/>
            <a:ext cx="2952328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75857" y="4149080"/>
            <a:ext cx="2880320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28185" y="4149080"/>
            <a:ext cx="2880320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78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23</a:t>
            </a:fld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2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237436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 살펴보기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14795" y="991980"/>
            <a:ext cx="761747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</a:t>
            </a:r>
            <a:endParaRPr lang="en-US" altLang="ko-KR" sz="16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4653136"/>
            <a:ext cx="3168352" cy="1582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168" y="4293096"/>
            <a:ext cx="2930117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84168" y="1412776"/>
            <a:ext cx="287667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3528" y="1412776"/>
            <a:ext cx="562477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모서리가 둥근 직사각형 16"/>
          <p:cNvSpPr/>
          <p:nvPr/>
        </p:nvSpPr>
        <p:spPr bwMode="auto">
          <a:xfrm>
            <a:off x="7171287" y="188640"/>
            <a:ext cx="688155" cy="274166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 w="34925">
            <a:noFill/>
            <a:round/>
            <a:headEnd/>
            <a:tailEnd/>
          </a:ln>
        </p:spPr>
        <p:txBody>
          <a:bodyPr vert="horz" wrap="none" rtlCol="0" anchor="ctr"/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jpg</a:t>
            </a:r>
            <a:endParaRPr lang="ko-KR" altLang="en-US" sz="16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24</a:t>
            </a:fld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2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237436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 살펴보기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14795" y="991980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연습 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한국어 기초 문법</a:t>
            </a:r>
            <a:endParaRPr lang="en-US" altLang="ko-KR" sz="16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7171287" y="188640"/>
            <a:ext cx="688155" cy="274166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4925">
            <a:noFill/>
            <a:round/>
            <a:headEnd/>
            <a:tailEnd/>
          </a:ln>
        </p:spPr>
        <p:txBody>
          <a:bodyPr vert="horz" wrap="none" rtlCol="0" anchor="ctr"/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</a:t>
            </a:r>
            <a:endParaRPr lang="ko-KR" altLang="en-US" sz="16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484784"/>
            <a:ext cx="4618468" cy="6220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8024" y="1412776"/>
            <a:ext cx="4277685" cy="508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78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25</a:t>
            </a:fld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2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237436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 살펴보기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14795" y="991980"/>
            <a:ext cx="2606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연습 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그림으로 보는 한국어</a:t>
            </a:r>
            <a:endParaRPr lang="en-US" altLang="ko-KR" sz="16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7171287" y="188640"/>
            <a:ext cx="688155" cy="274166"/>
          </a:xfrm>
          <a:prstGeom prst="roundRect">
            <a:avLst>
              <a:gd name="adj" fmla="val 50000"/>
            </a:avLst>
          </a:prstGeom>
          <a:solidFill>
            <a:schemeClr val="tx1">
              <a:lumMod val="95000"/>
              <a:lumOff val="5000"/>
            </a:schemeClr>
          </a:solidFill>
          <a:ln w="34925">
            <a:noFill/>
            <a:round/>
            <a:headEnd/>
            <a:tailEnd/>
          </a:ln>
        </p:spPr>
        <p:txBody>
          <a:bodyPr vert="horz" wrap="none" rtlCol="0" anchor="ctr"/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</a:t>
            </a:r>
            <a:endParaRPr lang="ko-KR" altLang="en-US" sz="16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 cstate="print"/>
          <a:srcRect b="14304"/>
          <a:stretch>
            <a:fillRect/>
          </a:stretch>
        </p:blipFill>
        <p:spPr bwMode="auto">
          <a:xfrm>
            <a:off x="323528" y="1484784"/>
            <a:ext cx="4320480" cy="530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1484784"/>
            <a:ext cx="4104456" cy="5307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78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26</a:t>
            </a:fld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2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237436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 살펴보기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14795" y="991980"/>
            <a:ext cx="1013419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spc="-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</a:t>
            </a:r>
            <a:endParaRPr lang="en-US" altLang="ko-KR" sz="16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74" y="267146"/>
            <a:ext cx="1516759" cy="694828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 bwMode="auto">
          <a:xfrm>
            <a:off x="7171287" y="188640"/>
            <a:ext cx="688155" cy="274166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vert="horz" wrap="none" rtlCol="0" anchor="ctr"/>
          <a:lstStyle/>
          <a:p>
            <a:pPr algn="ctr"/>
            <a:r>
              <a:rPr lang="ko-KR" altLang="en-US" sz="16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endParaRPr lang="ko-KR" altLang="en-US" sz="1600" b="1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556792"/>
            <a:ext cx="1515420" cy="2565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3" descr="F:\특강 및 프로젝트\[세종학당재단] 세계한국어교육자대회 18_7\IMG-258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91680" y="1556792"/>
            <a:ext cx="2458555" cy="4372950"/>
          </a:xfrm>
          <a:prstGeom prst="rect">
            <a:avLst/>
          </a:prstGeom>
          <a:noFill/>
        </p:spPr>
      </p:pic>
      <p:pic>
        <p:nvPicPr>
          <p:cNvPr id="23" name="Picture 4" descr="F:\특강 및 프로젝트\[세종학당재단] 세계한국어교육자대회 18_7\IMG-2588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39952" y="1556792"/>
            <a:ext cx="2444721" cy="4348344"/>
          </a:xfrm>
          <a:prstGeom prst="rect">
            <a:avLst/>
          </a:prstGeom>
          <a:noFill/>
        </p:spPr>
      </p:pic>
      <p:pic>
        <p:nvPicPr>
          <p:cNvPr id="24" name="Picture 5" descr="F:\특강 및 프로젝트\[세종학당재단] 세계한국어교육자대회 18_7\IMG-2589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88224" y="1556792"/>
            <a:ext cx="2448272" cy="43546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89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27</a:t>
            </a:fld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2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237436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 살펴보기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14795" y="991980"/>
            <a:ext cx="1013419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spc="-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</a:t>
            </a:r>
            <a:endParaRPr lang="en-US" altLang="ko-KR" sz="16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74" y="267146"/>
            <a:ext cx="1516759" cy="694828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 bwMode="auto">
          <a:xfrm>
            <a:off x="7171287" y="188640"/>
            <a:ext cx="688155" cy="274166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vert="horz" wrap="none" rtlCol="0" anchor="ctr"/>
          <a:lstStyle/>
          <a:p>
            <a:pPr algn="ctr"/>
            <a:r>
              <a:rPr lang="ko-KR" altLang="en-US" sz="16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endParaRPr lang="ko-KR" altLang="en-US" sz="1600" b="1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556792"/>
            <a:ext cx="1564080" cy="2592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4149080"/>
            <a:ext cx="1515420" cy="2565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2" descr="G:\특강 및 프로젝트\[세종학당재단] 세계한국어교육자대회 18_7\IMG-2523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"/>
          <a:stretch/>
        </p:blipFill>
        <p:spPr bwMode="auto">
          <a:xfrm>
            <a:off x="1907704" y="1484784"/>
            <a:ext cx="3024336" cy="525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G:\특강 및 프로젝트\[세종학당재단] 세계한국어교육자대회 18_7\IMG-2569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/>
          <a:stretch/>
        </p:blipFill>
        <p:spPr bwMode="auto">
          <a:xfrm>
            <a:off x="5004048" y="1484785"/>
            <a:ext cx="1800199" cy="207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G:\특강 및 프로젝트\[세종학당재단] 세계한국어교육자대회 18_7\IMG-2590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7"/>
          <a:stretch/>
        </p:blipFill>
        <p:spPr bwMode="auto">
          <a:xfrm>
            <a:off x="6948264" y="1556792"/>
            <a:ext cx="1800200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 descr="G:\특강 및 프로젝트\[세종학당재단] 세계한국어교육자대회 18_7\IMG-2576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573016"/>
            <a:ext cx="3744416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28</a:t>
            </a:fld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2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237436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 살펴보기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14795" y="991980"/>
            <a:ext cx="1013419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spc="-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</a:t>
            </a:r>
            <a:endParaRPr lang="en-US" altLang="ko-KR" sz="16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74" y="267146"/>
            <a:ext cx="1516759" cy="694828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 bwMode="auto">
          <a:xfrm>
            <a:off x="7171287" y="188640"/>
            <a:ext cx="688155" cy="274166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vert="horz" wrap="none" rtlCol="0" anchor="ctr"/>
          <a:lstStyle/>
          <a:p>
            <a:pPr algn="ctr"/>
            <a:r>
              <a:rPr lang="ko-KR" altLang="en-US" sz="16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endParaRPr lang="ko-KR" altLang="en-US" sz="1600" b="1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700808"/>
            <a:ext cx="1466759" cy="2578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18471" y="1656018"/>
            <a:ext cx="1612740" cy="2523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91680" y="1700808"/>
            <a:ext cx="1494565" cy="2565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78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6314086" y="1754292"/>
            <a:ext cx="2261937" cy="8309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wrap="square" rtlCol="0">
            <a:spAutoFit/>
          </a:bodyPr>
          <a:lstStyle/>
          <a:p>
            <a:endParaRPr lang="en-US" altLang="ko-KR" sz="16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1600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 cstate="print"/>
          <a:srcRect t="10783" b="3613"/>
          <a:stretch/>
        </p:blipFill>
        <p:spPr>
          <a:xfrm>
            <a:off x="456484" y="2945136"/>
            <a:ext cx="8138057" cy="36842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1416804" y="1066828"/>
            <a:ext cx="3748048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             </a:t>
            </a:r>
            <a:endParaRPr lang="ko-KR" altLang="en-US" sz="1600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2576346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 </a:t>
            </a:r>
            <a:r>
              <a:rPr lang="ko-KR" altLang="en-US" sz="1600" b="1" spc="-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세종학당과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세종학당재단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3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14795" y="991980"/>
            <a:ext cx="571342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세종학당 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한국어 및 한국문화 보급 대표 기관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브랜드</a:t>
            </a:r>
            <a:endParaRPr lang="en-US" altLang="ko-KR" sz="16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600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(1)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한국어 교육을 통한 한국 문화 확산</a:t>
            </a:r>
            <a:endParaRPr lang="en-US" altLang="ko-KR" sz="16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(2)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문화 상호주의 관점의 교류를 통한 국가 간 협력 확대</a:t>
            </a:r>
            <a:endParaRPr lang="en-US" altLang="ko-KR" sz="16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(3)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국제적 언어문화 교류 확대를 통한 언어와 문화 다양성 실현</a:t>
            </a:r>
            <a:endParaRPr lang="en-US" altLang="ko-KR" sz="16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11166" y="6034095"/>
            <a:ext cx="5778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2007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 첫 세종학당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몽골 울란바토르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세종학당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설립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2023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6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 현재 전 세계 세종학당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85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개국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248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곳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슬라이드 번호 개체 틀 17">
            <a:extLst>
              <a:ext uri="{FF2B5EF4-FFF2-40B4-BE49-F238E27FC236}">
                <a16:creationId xmlns:a16="http://schemas.microsoft.com/office/drawing/2014/main" id="{EEE5BDBA-3973-4C52-8B67-59A0B513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5033" y="6534440"/>
            <a:ext cx="954924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5B944E98-EB63-4F1F-B68C-6272EDD966B8}" type="slidenum">
              <a:rPr lang="ko-KR" altLang="en-US" smtClean="0"/>
              <a:pPr/>
              <a:t>2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371837" y="1749660"/>
            <a:ext cx="22829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한국어 의사소통능력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r>
              <a:rPr lang="ko-KR" altLang="en-US" sz="1600" dirty="0" smtClean="0"/>
              <a:t>상호문화 의사소통능력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41357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29</a:t>
            </a:fld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2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2374368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 살펴보기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14795" y="991980"/>
            <a:ext cx="1013419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spc="-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</a:t>
            </a:r>
            <a:endParaRPr lang="en-US" altLang="ko-KR" sz="16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74" y="267146"/>
            <a:ext cx="1516759" cy="694828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 bwMode="auto">
          <a:xfrm>
            <a:off x="7171287" y="188640"/>
            <a:ext cx="688155" cy="274166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vert="horz" wrap="none" rtlCol="0" anchor="ctr"/>
          <a:lstStyle/>
          <a:p>
            <a:pPr algn="ctr"/>
            <a:r>
              <a:rPr lang="ko-KR" altLang="en-US" sz="1600" b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endParaRPr lang="ko-KR" altLang="en-US" sz="1600" b="1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1700808"/>
            <a:ext cx="1572732" cy="36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35696" y="1700808"/>
            <a:ext cx="1637090" cy="3592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91880" y="1700808"/>
            <a:ext cx="1633067" cy="3584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48064" y="1700808"/>
            <a:ext cx="1657201" cy="3572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04248" y="1700808"/>
            <a:ext cx="1653179" cy="354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19325" y="1110072"/>
            <a:ext cx="2600325" cy="5586003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78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30</a:t>
            </a:fld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2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307007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누리세종학당의 교육 자료 활용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74" y="267146"/>
            <a:ext cx="1516759" cy="69482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52528" y="1286993"/>
            <a:ext cx="886746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수업 구성 방향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수업의 질 향상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모형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8" name="그룹 10"/>
          <p:cNvGrpSpPr/>
          <p:nvPr/>
        </p:nvGrpSpPr>
        <p:grpSpPr>
          <a:xfrm>
            <a:off x="2153748" y="2577774"/>
            <a:ext cx="6390694" cy="2740476"/>
            <a:chOff x="2153748" y="2577774"/>
            <a:chExt cx="6390694" cy="2740476"/>
          </a:xfrm>
        </p:grpSpPr>
        <p:grpSp>
          <p:nvGrpSpPr>
            <p:cNvPr id="19" name="그룹 18"/>
            <p:cNvGrpSpPr/>
            <p:nvPr/>
          </p:nvGrpSpPr>
          <p:grpSpPr>
            <a:xfrm>
              <a:off x="2153748" y="2577774"/>
              <a:ext cx="6390694" cy="2740476"/>
              <a:chOff x="4540689" y="3836557"/>
              <a:chExt cx="6390694" cy="2740476"/>
            </a:xfrm>
          </p:grpSpPr>
          <p:sp>
            <p:nvSpPr>
              <p:cNvPr id="25" name="Litebulb"/>
              <p:cNvSpPr>
                <a:spLocks noEditPoints="1" noChangeArrowheads="1"/>
              </p:cNvSpPr>
              <p:nvPr/>
            </p:nvSpPr>
            <p:spPr bwMode="auto">
              <a:xfrm>
                <a:off x="4689944" y="4050909"/>
                <a:ext cx="432048" cy="596763"/>
              </a:xfrm>
              <a:custGeom>
                <a:avLst/>
                <a:gdLst>
                  <a:gd name="T0" fmla="*/ 10800 w 21600"/>
                  <a:gd name="T1" fmla="*/ 0 h 21600"/>
                  <a:gd name="T2" fmla="*/ 21600 w 21600"/>
                  <a:gd name="T3" fmla="*/ 7782 h 21600"/>
                  <a:gd name="T4" fmla="*/ 0 w 21600"/>
                  <a:gd name="T5" fmla="*/ 7782 h 21600"/>
                  <a:gd name="T6" fmla="*/ 10800 w 21600"/>
                  <a:gd name="T7" fmla="*/ 21600 h 21600"/>
                  <a:gd name="T8" fmla="*/ 3556 w 21600"/>
                  <a:gd name="T9" fmla="*/ 2188 h 21600"/>
                  <a:gd name="T10" fmla="*/ 18277 w 21600"/>
                  <a:gd name="T11" fmla="*/ 9282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0825" y="21723"/>
                    </a:moveTo>
                    <a:lnTo>
                      <a:pt x="11215" y="21723"/>
                    </a:lnTo>
                    <a:lnTo>
                      <a:pt x="11552" y="21688"/>
                    </a:lnTo>
                    <a:lnTo>
                      <a:pt x="11916" y="21617"/>
                    </a:lnTo>
                    <a:lnTo>
                      <a:pt x="12253" y="21547"/>
                    </a:lnTo>
                    <a:lnTo>
                      <a:pt x="12617" y="21441"/>
                    </a:lnTo>
                    <a:lnTo>
                      <a:pt x="12902" y="21317"/>
                    </a:lnTo>
                    <a:lnTo>
                      <a:pt x="13162" y="21176"/>
                    </a:lnTo>
                    <a:lnTo>
                      <a:pt x="13396" y="21000"/>
                    </a:lnTo>
                    <a:lnTo>
                      <a:pt x="13655" y="20841"/>
                    </a:lnTo>
                    <a:lnTo>
                      <a:pt x="13863" y="20629"/>
                    </a:lnTo>
                    <a:lnTo>
                      <a:pt x="14045" y="20435"/>
                    </a:lnTo>
                    <a:lnTo>
                      <a:pt x="14200" y="20223"/>
                    </a:lnTo>
                    <a:lnTo>
                      <a:pt x="14356" y="19994"/>
                    </a:lnTo>
                    <a:lnTo>
                      <a:pt x="14460" y="19747"/>
                    </a:lnTo>
                    <a:lnTo>
                      <a:pt x="14512" y="19482"/>
                    </a:lnTo>
                    <a:lnTo>
                      <a:pt x="14512" y="19235"/>
                    </a:lnTo>
                    <a:lnTo>
                      <a:pt x="14512" y="19147"/>
                    </a:lnTo>
                    <a:lnTo>
                      <a:pt x="14512" y="18900"/>
                    </a:lnTo>
                    <a:lnTo>
                      <a:pt x="14512" y="18529"/>
                    </a:lnTo>
                    <a:lnTo>
                      <a:pt x="14512" y="18052"/>
                    </a:lnTo>
                    <a:lnTo>
                      <a:pt x="14512" y="17505"/>
                    </a:lnTo>
                    <a:lnTo>
                      <a:pt x="14512" y="16976"/>
                    </a:lnTo>
                    <a:lnTo>
                      <a:pt x="14512" y="16464"/>
                    </a:lnTo>
                    <a:lnTo>
                      <a:pt x="14512" y="15952"/>
                    </a:lnTo>
                    <a:lnTo>
                      <a:pt x="14512" y="15758"/>
                    </a:lnTo>
                    <a:lnTo>
                      <a:pt x="14616" y="15547"/>
                    </a:lnTo>
                    <a:lnTo>
                      <a:pt x="14694" y="15352"/>
                    </a:lnTo>
                    <a:lnTo>
                      <a:pt x="14798" y="15141"/>
                    </a:lnTo>
                    <a:lnTo>
                      <a:pt x="15161" y="14735"/>
                    </a:lnTo>
                    <a:lnTo>
                      <a:pt x="15602" y="14329"/>
                    </a:lnTo>
                    <a:lnTo>
                      <a:pt x="16745" y="13552"/>
                    </a:lnTo>
                    <a:lnTo>
                      <a:pt x="18043" y="12670"/>
                    </a:lnTo>
                    <a:lnTo>
                      <a:pt x="18744" y="12194"/>
                    </a:lnTo>
                    <a:lnTo>
                      <a:pt x="19341" y="11647"/>
                    </a:lnTo>
                    <a:lnTo>
                      <a:pt x="19938" y="11099"/>
                    </a:lnTo>
                    <a:lnTo>
                      <a:pt x="20483" y="10464"/>
                    </a:lnTo>
                    <a:lnTo>
                      <a:pt x="20743" y="10164"/>
                    </a:lnTo>
                    <a:lnTo>
                      <a:pt x="20950" y="9794"/>
                    </a:lnTo>
                    <a:lnTo>
                      <a:pt x="21132" y="9441"/>
                    </a:lnTo>
                    <a:lnTo>
                      <a:pt x="21288" y="9035"/>
                    </a:lnTo>
                    <a:lnTo>
                      <a:pt x="21444" y="8664"/>
                    </a:lnTo>
                    <a:lnTo>
                      <a:pt x="21548" y="8223"/>
                    </a:lnTo>
                    <a:lnTo>
                      <a:pt x="21600" y="7782"/>
                    </a:lnTo>
                    <a:lnTo>
                      <a:pt x="21600" y="7341"/>
                    </a:lnTo>
                    <a:lnTo>
                      <a:pt x="21600" y="6935"/>
                    </a:lnTo>
                    <a:lnTo>
                      <a:pt x="21548" y="6564"/>
                    </a:lnTo>
                    <a:lnTo>
                      <a:pt x="21496" y="6229"/>
                    </a:lnTo>
                    <a:lnTo>
                      <a:pt x="21392" y="5858"/>
                    </a:lnTo>
                    <a:lnTo>
                      <a:pt x="21288" y="5523"/>
                    </a:lnTo>
                    <a:lnTo>
                      <a:pt x="21132" y="5135"/>
                    </a:lnTo>
                    <a:lnTo>
                      <a:pt x="20950" y="4800"/>
                    </a:lnTo>
                    <a:lnTo>
                      <a:pt x="20743" y="4464"/>
                    </a:lnTo>
                    <a:lnTo>
                      <a:pt x="20535" y="4164"/>
                    </a:lnTo>
                    <a:lnTo>
                      <a:pt x="20301" y="3847"/>
                    </a:lnTo>
                    <a:lnTo>
                      <a:pt x="20042" y="3547"/>
                    </a:lnTo>
                    <a:lnTo>
                      <a:pt x="19782" y="3247"/>
                    </a:lnTo>
                    <a:lnTo>
                      <a:pt x="19133" y="2664"/>
                    </a:lnTo>
                    <a:lnTo>
                      <a:pt x="18458" y="2152"/>
                    </a:lnTo>
                    <a:lnTo>
                      <a:pt x="17705" y="1694"/>
                    </a:lnTo>
                    <a:lnTo>
                      <a:pt x="16849" y="1252"/>
                    </a:lnTo>
                    <a:lnTo>
                      <a:pt x="16407" y="1076"/>
                    </a:lnTo>
                    <a:lnTo>
                      <a:pt x="15940" y="900"/>
                    </a:lnTo>
                    <a:lnTo>
                      <a:pt x="15499" y="741"/>
                    </a:lnTo>
                    <a:lnTo>
                      <a:pt x="15057" y="600"/>
                    </a:lnTo>
                    <a:lnTo>
                      <a:pt x="14564" y="458"/>
                    </a:lnTo>
                    <a:lnTo>
                      <a:pt x="14045" y="335"/>
                    </a:lnTo>
                    <a:lnTo>
                      <a:pt x="13500" y="229"/>
                    </a:lnTo>
                    <a:lnTo>
                      <a:pt x="13006" y="158"/>
                    </a:lnTo>
                    <a:lnTo>
                      <a:pt x="12461" y="88"/>
                    </a:lnTo>
                    <a:lnTo>
                      <a:pt x="11968" y="52"/>
                    </a:lnTo>
                    <a:lnTo>
                      <a:pt x="11423" y="17"/>
                    </a:lnTo>
                    <a:lnTo>
                      <a:pt x="10825" y="17"/>
                    </a:lnTo>
                    <a:lnTo>
                      <a:pt x="10254" y="17"/>
                    </a:lnTo>
                    <a:lnTo>
                      <a:pt x="9709" y="52"/>
                    </a:lnTo>
                    <a:lnTo>
                      <a:pt x="9216" y="88"/>
                    </a:lnTo>
                    <a:lnTo>
                      <a:pt x="8671" y="158"/>
                    </a:lnTo>
                    <a:lnTo>
                      <a:pt x="8177" y="229"/>
                    </a:lnTo>
                    <a:lnTo>
                      <a:pt x="7632" y="335"/>
                    </a:lnTo>
                    <a:lnTo>
                      <a:pt x="7113" y="458"/>
                    </a:lnTo>
                    <a:lnTo>
                      <a:pt x="6620" y="600"/>
                    </a:lnTo>
                    <a:lnTo>
                      <a:pt x="6178" y="741"/>
                    </a:lnTo>
                    <a:lnTo>
                      <a:pt x="5737" y="900"/>
                    </a:lnTo>
                    <a:lnTo>
                      <a:pt x="5270" y="1076"/>
                    </a:lnTo>
                    <a:lnTo>
                      <a:pt x="4828" y="1252"/>
                    </a:lnTo>
                    <a:lnTo>
                      <a:pt x="3972" y="1694"/>
                    </a:lnTo>
                    <a:lnTo>
                      <a:pt x="3219" y="2152"/>
                    </a:lnTo>
                    <a:lnTo>
                      <a:pt x="2544" y="2664"/>
                    </a:lnTo>
                    <a:lnTo>
                      <a:pt x="1895" y="3247"/>
                    </a:lnTo>
                    <a:lnTo>
                      <a:pt x="1635" y="3547"/>
                    </a:lnTo>
                    <a:lnTo>
                      <a:pt x="1375" y="3847"/>
                    </a:lnTo>
                    <a:lnTo>
                      <a:pt x="1142" y="4164"/>
                    </a:lnTo>
                    <a:lnTo>
                      <a:pt x="934" y="4464"/>
                    </a:lnTo>
                    <a:lnTo>
                      <a:pt x="726" y="4800"/>
                    </a:lnTo>
                    <a:lnTo>
                      <a:pt x="545" y="5135"/>
                    </a:lnTo>
                    <a:lnTo>
                      <a:pt x="389" y="5523"/>
                    </a:lnTo>
                    <a:lnTo>
                      <a:pt x="285" y="5858"/>
                    </a:lnTo>
                    <a:lnTo>
                      <a:pt x="181" y="6229"/>
                    </a:lnTo>
                    <a:lnTo>
                      <a:pt x="129" y="6564"/>
                    </a:lnTo>
                    <a:lnTo>
                      <a:pt x="77" y="6935"/>
                    </a:lnTo>
                    <a:lnTo>
                      <a:pt x="77" y="7341"/>
                    </a:lnTo>
                    <a:lnTo>
                      <a:pt x="77" y="7782"/>
                    </a:lnTo>
                    <a:lnTo>
                      <a:pt x="129" y="8223"/>
                    </a:lnTo>
                    <a:lnTo>
                      <a:pt x="233" y="8664"/>
                    </a:lnTo>
                    <a:lnTo>
                      <a:pt x="389" y="9035"/>
                    </a:lnTo>
                    <a:lnTo>
                      <a:pt x="545" y="9441"/>
                    </a:lnTo>
                    <a:lnTo>
                      <a:pt x="726" y="9794"/>
                    </a:lnTo>
                    <a:lnTo>
                      <a:pt x="934" y="10164"/>
                    </a:lnTo>
                    <a:lnTo>
                      <a:pt x="1194" y="10464"/>
                    </a:lnTo>
                    <a:lnTo>
                      <a:pt x="1739" y="11099"/>
                    </a:lnTo>
                    <a:lnTo>
                      <a:pt x="2336" y="11647"/>
                    </a:lnTo>
                    <a:lnTo>
                      <a:pt x="2933" y="12194"/>
                    </a:lnTo>
                    <a:lnTo>
                      <a:pt x="3634" y="12670"/>
                    </a:lnTo>
                    <a:lnTo>
                      <a:pt x="4932" y="13552"/>
                    </a:lnTo>
                    <a:lnTo>
                      <a:pt x="6075" y="14329"/>
                    </a:lnTo>
                    <a:lnTo>
                      <a:pt x="6516" y="14735"/>
                    </a:lnTo>
                    <a:lnTo>
                      <a:pt x="6879" y="15141"/>
                    </a:lnTo>
                    <a:lnTo>
                      <a:pt x="6983" y="15352"/>
                    </a:lnTo>
                    <a:lnTo>
                      <a:pt x="7061" y="15547"/>
                    </a:lnTo>
                    <a:lnTo>
                      <a:pt x="7165" y="15758"/>
                    </a:lnTo>
                    <a:lnTo>
                      <a:pt x="7165" y="15952"/>
                    </a:lnTo>
                    <a:lnTo>
                      <a:pt x="7165" y="16464"/>
                    </a:lnTo>
                    <a:lnTo>
                      <a:pt x="7165" y="16976"/>
                    </a:lnTo>
                    <a:lnTo>
                      <a:pt x="7165" y="17505"/>
                    </a:lnTo>
                    <a:lnTo>
                      <a:pt x="7165" y="18052"/>
                    </a:lnTo>
                    <a:lnTo>
                      <a:pt x="7165" y="18529"/>
                    </a:lnTo>
                    <a:lnTo>
                      <a:pt x="7165" y="18900"/>
                    </a:lnTo>
                    <a:lnTo>
                      <a:pt x="7165" y="19147"/>
                    </a:lnTo>
                    <a:lnTo>
                      <a:pt x="7165" y="19235"/>
                    </a:lnTo>
                    <a:lnTo>
                      <a:pt x="7165" y="19482"/>
                    </a:lnTo>
                    <a:lnTo>
                      <a:pt x="7217" y="19747"/>
                    </a:lnTo>
                    <a:lnTo>
                      <a:pt x="7321" y="19994"/>
                    </a:lnTo>
                    <a:lnTo>
                      <a:pt x="7476" y="20223"/>
                    </a:lnTo>
                    <a:lnTo>
                      <a:pt x="7632" y="20435"/>
                    </a:lnTo>
                    <a:lnTo>
                      <a:pt x="7814" y="20629"/>
                    </a:lnTo>
                    <a:lnTo>
                      <a:pt x="8022" y="20841"/>
                    </a:lnTo>
                    <a:lnTo>
                      <a:pt x="8281" y="21000"/>
                    </a:lnTo>
                    <a:lnTo>
                      <a:pt x="8515" y="21176"/>
                    </a:lnTo>
                    <a:lnTo>
                      <a:pt x="8775" y="21317"/>
                    </a:lnTo>
                    <a:lnTo>
                      <a:pt x="9060" y="21441"/>
                    </a:lnTo>
                    <a:lnTo>
                      <a:pt x="9424" y="21547"/>
                    </a:lnTo>
                    <a:lnTo>
                      <a:pt x="9761" y="21617"/>
                    </a:lnTo>
                    <a:lnTo>
                      <a:pt x="10125" y="21688"/>
                    </a:lnTo>
                    <a:lnTo>
                      <a:pt x="10462" y="21723"/>
                    </a:lnTo>
                    <a:lnTo>
                      <a:pt x="10825" y="21723"/>
                    </a:lnTo>
                    <a:close/>
                  </a:path>
                  <a:path w="21600" h="21600" extrusionOk="0">
                    <a:moveTo>
                      <a:pt x="9242" y="14417"/>
                    </a:moveTo>
                    <a:lnTo>
                      <a:pt x="8541" y="12035"/>
                    </a:lnTo>
                    <a:lnTo>
                      <a:pt x="7295" y="10129"/>
                    </a:lnTo>
                    <a:lnTo>
                      <a:pt x="6905" y="9652"/>
                    </a:lnTo>
                    <a:lnTo>
                      <a:pt x="8541" y="10182"/>
                    </a:lnTo>
                    <a:lnTo>
                      <a:pt x="9787" y="9547"/>
                    </a:lnTo>
                    <a:lnTo>
                      <a:pt x="11189" y="10129"/>
                    </a:lnTo>
                    <a:lnTo>
                      <a:pt x="12279" y="9547"/>
                    </a:lnTo>
                    <a:lnTo>
                      <a:pt x="13370" y="10076"/>
                    </a:lnTo>
                    <a:lnTo>
                      <a:pt x="14850" y="9652"/>
                    </a:lnTo>
                    <a:lnTo>
                      <a:pt x="12902" y="12247"/>
                    </a:lnTo>
                    <a:lnTo>
                      <a:pt x="12357" y="14417"/>
                    </a:lnTo>
                    <a:moveTo>
                      <a:pt x="7191" y="15952"/>
                    </a:moveTo>
                    <a:lnTo>
                      <a:pt x="14512" y="15952"/>
                    </a:lnTo>
                    <a:lnTo>
                      <a:pt x="14512" y="17064"/>
                    </a:lnTo>
                    <a:lnTo>
                      <a:pt x="7191" y="17047"/>
                    </a:lnTo>
                    <a:lnTo>
                      <a:pt x="7191" y="18123"/>
                    </a:lnTo>
                    <a:lnTo>
                      <a:pt x="14512" y="18158"/>
                    </a:lnTo>
                    <a:lnTo>
                      <a:pt x="14538" y="19182"/>
                    </a:lnTo>
                    <a:lnTo>
                      <a:pt x="7217" y="19182"/>
                    </a:lnTo>
                  </a:path>
                </a:pathLst>
              </a:custGeom>
              <a:solidFill>
                <a:srgbClr val="FFFFCC"/>
              </a:solidFill>
              <a:ln w="31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985207" y="4313663"/>
                <a:ext cx="8924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dirty="0" smtClean="0"/>
                  <a:t>어려움</a:t>
                </a:r>
                <a:endParaRPr lang="en-US" altLang="ko-KR" sz="1600" dirty="0" smtClean="0"/>
              </a:p>
            </p:txBody>
          </p:sp>
          <p:grpSp>
            <p:nvGrpSpPr>
              <p:cNvPr id="27" name="그룹 17"/>
              <p:cNvGrpSpPr/>
              <p:nvPr/>
            </p:nvGrpSpPr>
            <p:grpSpPr>
              <a:xfrm>
                <a:off x="4540689" y="3836557"/>
                <a:ext cx="6390694" cy="2740476"/>
                <a:chOff x="4540689" y="3836557"/>
                <a:chExt cx="6390694" cy="2740476"/>
              </a:xfrm>
            </p:grpSpPr>
            <p:grpSp>
              <p:nvGrpSpPr>
                <p:cNvPr id="28" name="그룹 16"/>
                <p:cNvGrpSpPr/>
                <p:nvPr/>
              </p:nvGrpSpPr>
              <p:grpSpPr>
                <a:xfrm>
                  <a:off x="4540689" y="3916648"/>
                  <a:ext cx="5913789" cy="2660385"/>
                  <a:chOff x="4540689" y="3916648"/>
                  <a:chExt cx="5913789" cy="2660385"/>
                </a:xfrm>
              </p:grpSpPr>
              <p:sp>
                <p:nvSpPr>
                  <p:cNvPr id="30" name="직사각형 10"/>
                  <p:cNvSpPr/>
                  <p:nvPr/>
                </p:nvSpPr>
                <p:spPr>
                  <a:xfrm>
                    <a:off x="5877612" y="3916648"/>
                    <a:ext cx="4576866" cy="2658909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직사각형 3"/>
                  <p:cNvSpPr/>
                  <p:nvPr/>
                </p:nvSpPr>
                <p:spPr>
                  <a:xfrm>
                    <a:off x="4540689" y="3916648"/>
                    <a:ext cx="5913789" cy="2658909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4" name="직선 연결선 33"/>
                  <p:cNvCxnSpPr/>
                  <p:nvPr/>
                </p:nvCxnSpPr>
                <p:spPr>
                  <a:xfrm>
                    <a:off x="5895032" y="3916648"/>
                    <a:ext cx="0" cy="2660385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" name="TextBox 2"/>
                <p:cNvSpPr txBox="1"/>
                <p:nvPr/>
              </p:nvSpPr>
              <p:spPr>
                <a:xfrm>
                  <a:off x="5927335" y="3836557"/>
                  <a:ext cx="5004048" cy="12464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b="1" dirty="0" smtClean="0">
                      <a:solidFill>
                        <a:schemeClr val="bg2">
                          <a:lumMod val="25000"/>
                        </a:schemeClr>
                      </a:solidFill>
                    </a:rPr>
                    <a:t>1. </a:t>
                  </a:r>
                  <a:r>
                    <a:rPr lang="ko-KR" altLang="en-US" b="1" dirty="0" smtClean="0">
                      <a:solidFill>
                        <a:schemeClr val="bg2">
                          <a:lumMod val="25000"/>
                        </a:schemeClr>
                      </a:solidFill>
                    </a:rPr>
                    <a:t>교육 자료 선정</a:t>
                  </a:r>
                  <a:r>
                    <a:rPr lang="en-US" altLang="ko-KR" b="1" dirty="0" smtClean="0">
                      <a:solidFill>
                        <a:schemeClr val="bg2">
                          <a:lumMod val="25000"/>
                        </a:schemeClr>
                      </a:solidFill>
                    </a:rPr>
                    <a:t>, </a:t>
                  </a:r>
                  <a:r>
                    <a:rPr lang="ko-KR" altLang="en-US" b="1" dirty="0" smtClean="0">
                      <a:solidFill>
                        <a:schemeClr val="bg2">
                          <a:lumMod val="25000"/>
                        </a:schemeClr>
                      </a:solidFill>
                    </a:rPr>
                    <a:t>제작</a:t>
                  </a:r>
                  <a:endParaRPr lang="en-US" altLang="ko-KR" b="1" dirty="0" smtClean="0">
                    <a:solidFill>
                      <a:schemeClr val="bg2">
                        <a:lumMod val="25000"/>
                      </a:schemeClr>
                    </a:solidFill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ü"/>
                  </a:pPr>
                  <a:r>
                    <a:rPr lang="ko-KR" altLang="en-US" sz="1600" dirty="0" smtClean="0"/>
                    <a:t>기술적</a:t>
                  </a:r>
                  <a:r>
                    <a:rPr lang="en-US" altLang="ko-KR" sz="1600" dirty="0" smtClean="0"/>
                    <a:t>, </a:t>
                  </a:r>
                  <a:r>
                    <a:rPr lang="ko-KR" altLang="en-US" sz="1600" dirty="0" smtClean="0"/>
                    <a:t>시간적 제약</a:t>
                  </a:r>
                  <a:endParaRPr lang="en-US" altLang="ko-KR" sz="1600" dirty="0" smtClean="0"/>
                </a:p>
                <a:p>
                  <a:pPr marL="285750" indent="-285750">
                    <a:lnSpc>
                      <a:spcPct val="150000"/>
                    </a:lnSpc>
                    <a:buFont typeface="Wingdings" panose="05000000000000000000" pitchFamily="2" charset="2"/>
                    <a:buChar char="ü"/>
                  </a:pPr>
                  <a:r>
                    <a:rPr lang="ko-KR" altLang="en-US" sz="1600" dirty="0" smtClean="0"/>
                    <a:t>내용의 정확성 및 교육 자료로서의 적절성</a:t>
                  </a:r>
                  <a:endParaRPr lang="en-US" altLang="ko-KR" sz="1600" dirty="0" smtClean="0"/>
                </a:p>
              </p:txBody>
            </p:sp>
          </p:grpSp>
        </p:grpSp>
        <p:sp>
          <p:nvSpPr>
            <p:cNvPr id="20" name="TextBox 19"/>
            <p:cNvSpPr txBox="1"/>
            <p:nvPr/>
          </p:nvSpPr>
          <p:spPr>
            <a:xfrm>
              <a:off x="3707904" y="3717032"/>
              <a:ext cx="374441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</a:pPr>
              <a:r>
                <a:rPr lang="ko-KR" altLang="en-US" sz="1600" dirty="0" smtClean="0"/>
                <a:t>    교재와의 </a:t>
              </a:r>
              <a:r>
                <a:rPr lang="en-US" altLang="ko-KR" sz="1600" dirty="0" smtClean="0"/>
                <a:t>              </a:t>
              </a:r>
              <a:r>
                <a:rPr lang="ko-KR" altLang="en-US" sz="1600" dirty="0" smtClean="0"/>
                <a:t>텍스트 및 담화의</a:t>
              </a:r>
              <a:endParaRPr lang="en-US" altLang="ko-KR" sz="1600" dirty="0" smtClean="0"/>
            </a:p>
            <a:p>
              <a:pPr marL="285750" indent="-285750">
                <a:lnSpc>
                  <a:spcPct val="150000"/>
                </a:lnSpc>
              </a:pPr>
              <a:r>
                <a:rPr lang="en-US" altLang="ko-KR" sz="1600" dirty="0" smtClean="0"/>
                <a:t>     </a:t>
              </a:r>
              <a:r>
                <a:rPr lang="ko-KR" altLang="en-US" sz="1600" dirty="0" smtClean="0"/>
                <a:t>연관성                   </a:t>
              </a:r>
              <a:r>
                <a:rPr lang="ko-KR" altLang="en-US" sz="1600" dirty="0" err="1" smtClean="0"/>
                <a:t>실제성</a:t>
              </a:r>
              <a:endParaRPr lang="en-US" altLang="ko-KR" sz="1600" dirty="0" smtClean="0"/>
            </a:p>
            <a:p>
              <a:pPr marL="285750" indent="-285750">
                <a:lnSpc>
                  <a:spcPct val="150000"/>
                </a:lnSpc>
              </a:pPr>
              <a:r>
                <a:rPr lang="ko-KR" altLang="en-US" sz="1600" dirty="0" smtClean="0"/>
                <a:t>   교실 적용의</a:t>
              </a:r>
              <a:r>
                <a:rPr lang="en-US" altLang="ko-KR" sz="1600" dirty="0" smtClean="0"/>
                <a:t>           </a:t>
              </a:r>
              <a:r>
                <a:rPr lang="ko-KR" altLang="en-US" sz="1600" dirty="0" smtClean="0"/>
                <a:t>상호문화적인</a:t>
              </a:r>
              <a:endParaRPr lang="en-US" altLang="ko-KR" sz="1600" dirty="0" smtClean="0"/>
            </a:p>
            <a:p>
              <a:pPr marL="285750" indent="-285750">
                <a:lnSpc>
                  <a:spcPct val="150000"/>
                </a:lnSpc>
              </a:pPr>
              <a:r>
                <a:rPr lang="en-US" altLang="ko-KR" sz="1600" dirty="0" smtClean="0"/>
                <a:t>     </a:t>
              </a:r>
              <a:r>
                <a:rPr lang="ko-KR" altLang="en-US" sz="1600" dirty="0" smtClean="0"/>
                <a:t>효율성                   적절성</a:t>
              </a:r>
              <a:endParaRPr lang="en-US" altLang="ko-KR" sz="1600" dirty="0" smtClean="0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5481642" y="3752603"/>
              <a:ext cx="1800200" cy="736270"/>
            </a:xfrm>
            <a:prstGeom prst="round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5474149" y="4524511"/>
              <a:ext cx="1800200" cy="736270"/>
            </a:xfrm>
            <a:prstGeom prst="round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3629092" y="3764478"/>
              <a:ext cx="1800200" cy="736270"/>
            </a:xfrm>
            <a:prstGeom prst="round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630585" y="4543805"/>
              <a:ext cx="1800200" cy="736270"/>
            </a:xfrm>
            <a:prstGeom prst="round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8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F1835-720D-440E-AA4F-E5F1380082F7}" type="slidenum">
              <a:rPr lang="ko-KR" altLang="en-US" smtClean="0"/>
              <a:pPr/>
              <a:t>31</a:t>
            </a:fld>
            <a:endParaRPr lang="ko-KR" altLang="en-US"/>
          </a:p>
        </p:txBody>
      </p:sp>
      <p:grpSp>
        <p:nvGrpSpPr>
          <p:cNvPr id="2" name="그룹 21"/>
          <p:cNvGrpSpPr/>
          <p:nvPr/>
        </p:nvGrpSpPr>
        <p:grpSpPr>
          <a:xfrm>
            <a:off x="2153748" y="2577774"/>
            <a:ext cx="6390694" cy="2769989"/>
            <a:chOff x="4540689" y="3836557"/>
            <a:chExt cx="6390694" cy="2769989"/>
          </a:xfrm>
        </p:grpSpPr>
        <p:sp>
          <p:nvSpPr>
            <p:cNvPr id="31" name="Litebulb"/>
            <p:cNvSpPr>
              <a:spLocks noEditPoints="1" noChangeArrowheads="1"/>
            </p:cNvSpPr>
            <p:nvPr/>
          </p:nvSpPr>
          <p:spPr bwMode="auto">
            <a:xfrm>
              <a:off x="4689944" y="4050909"/>
              <a:ext cx="432048" cy="596763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7782 h 21600"/>
                <a:gd name="T4" fmla="*/ 0 w 21600"/>
                <a:gd name="T5" fmla="*/ 7782 h 21600"/>
                <a:gd name="T6" fmla="*/ 10800 w 21600"/>
                <a:gd name="T7" fmla="*/ 21600 h 21600"/>
                <a:gd name="T8" fmla="*/ 3556 w 21600"/>
                <a:gd name="T9" fmla="*/ 2188 h 21600"/>
                <a:gd name="T10" fmla="*/ 18277 w 21600"/>
                <a:gd name="T11" fmla="*/ 9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0825" y="21723"/>
                  </a:moveTo>
                  <a:lnTo>
                    <a:pt x="11215" y="21723"/>
                  </a:lnTo>
                  <a:lnTo>
                    <a:pt x="11552" y="21688"/>
                  </a:lnTo>
                  <a:lnTo>
                    <a:pt x="11916" y="21617"/>
                  </a:lnTo>
                  <a:lnTo>
                    <a:pt x="12253" y="21547"/>
                  </a:lnTo>
                  <a:lnTo>
                    <a:pt x="12617" y="21441"/>
                  </a:lnTo>
                  <a:lnTo>
                    <a:pt x="12902" y="21317"/>
                  </a:lnTo>
                  <a:lnTo>
                    <a:pt x="13162" y="21176"/>
                  </a:lnTo>
                  <a:lnTo>
                    <a:pt x="13396" y="21000"/>
                  </a:lnTo>
                  <a:lnTo>
                    <a:pt x="13655" y="20841"/>
                  </a:lnTo>
                  <a:lnTo>
                    <a:pt x="13863" y="20629"/>
                  </a:lnTo>
                  <a:lnTo>
                    <a:pt x="14045" y="20435"/>
                  </a:lnTo>
                  <a:lnTo>
                    <a:pt x="14200" y="20223"/>
                  </a:lnTo>
                  <a:lnTo>
                    <a:pt x="14356" y="19994"/>
                  </a:lnTo>
                  <a:lnTo>
                    <a:pt x="14460" y="19747"/>
                  </a:lnTo>
                  <a:lnTo>
                    <a:pt x="14512" y="19482"/>
                  </a:lnTo>
                  <a:lnTo>
                    <a:pt x="14512" y="19235"/>
                  </a:lnTo>
                  <a:lnTo>
                    <a:pt x="14512" y="19147"/>
                  </a:lnTo>
                  <a:lnTo>
                    <a:pt x="14512" y="18900"/>
                  </a:lnTo>
                  <a:lnTo>
                    <a:pt x="14512" y="18529"/>
                  </a:lnTo>
                  <a:lnTo>
                    <a:pt x="14512" y="18052"/>
                  </a:lnTo>
                  <a:lnTo>
                    <a:pt x="14512" y="17505"/>
                  </a:lnTo>
                  <a:lnTo>
                    <a:pt x="14512" y="16976"/>
                  </a:lnTo>
                  <a:lnTo>
                    <a:pt x="14512" y="16464"/>
                  </a:lnTo>
                  <a:lnTo>
                    <a:pt x="14512" y="15952"/>
                  </a:lnTo>
                  <a:lnTo>
                    <a:pt x="14512" y="15758"/>
                  </a:lnTo>
                  <a:lnTo>
                    <a:pt x="14616" y="15547"/>
                  </a:lnTo>
                  <a:lnTo>
                    <a:pt x="14694" y="15352"/>
                  </a:lnTo>
                  <a:lnTo>
                    <a:pt x="14798" y="15141"/>
                  </a:lnTo>
                  <a:lnTo>
                    <a:pt x="15161" y="14735"/>
                  </a:lnTo>
                  <a:lnTo>
                    <a:pt x="15602" y="14329"/>
                  </a:lnTo>
                  <a:lnTo>
                    <a:pt x="16745" y="13552"/>
                  </a:lnTo>
                  <a:lnTo>
                    <a:pt x="18043" y="12670"/>
                  </a:lnTo>
                  <a:lnTo>
                    <a:pt x="18744" y="12194"/>
                  </a:lnTo>
                  <a:lnTo>
                    <a:pt x="19341" y="11647"/>
                  </a:lnTo>
                  <a:lnTo>
                    <a:pt x="19938" y="11099"/>
                  </a:lnTo>
                  <a:lnTo>
                    <a:pt x="20483" y="10464"/>
                  </a:lnTo>
                  <a:lnTo>
                    <a:pt x="20743" y="10164"/>
                  </a:lnTo>
                  <a:lnTo>
                    <a:pt x="20950" y="9794"/>
                  </a:lnTo>
                  <a:lnTo>
                    <a:pt x="21132" y="9441"/>
                  </a:lnTo>
                  <a:lnTo>
                    <a:pt x="21288" y="9035"/>
                  </a:lnTo>
                  <a:lnTo>
                    <a:pt x="21444" y="8664"/>
                  </a:lnTo>
                  <a:lnTo>
                    <a:pt x="21548" y="8223"/>
                  </a:lnTo>
                  <a:lnTo>
                    <a:pt x="21600" y="7782"/>
                  </a:lnTo>
                  <a:lnTo>
                    <a:pt x="21600" y="7341"/>
                  </a:lnTo>
                  <a:lnTo>
                    <a:pt x="21600" y="6935"/>
                  </a:lnTo>
                  <a:lnTo>
                    <a:pt x="21548" y="6564"/>
                  </a:lnTo>
                  <a:lnTo>
                    <a:pt x="21496" y="6229"/>
                  </a:lnTo>
                  <a:lnTo>
                    <a:pt x="21392" y="5858"/>
                  </a:lnTo>
                  <a:lnTo>
                    <a:pt x="21288" y="5523"/>
                  </a:lnTo>
                  <a:lnTo>
                    <a:pt x="21132" y="5135"/>
                  </a:lnTo>
                  <a:lnTo>
                    <a:pt x="20950" y="4800"/>
                  </a:lnTo>
                  <a:lnTo>
                    <a:pt x="20743" y="4464"/>
                  </a:lnTo>
                  <a:lnTo>
                    <a:pt x="20535" y="4164"/>
                  </a:lnTo>
                  <a:lnTo>
                    <a:pt x="20301" y="3847"/>
                  </a:lnTo>
                  <a:lnTo>
                    <a:pt x="20042" y="3547"/>
                  </a:lnTo>
                  <a:lnTo>
                    <a:pt x="19782" y="3247"/>
                  </a:lnTo>
                  <a:lnTo>
                    <a:pt x="19133" y="2664"/>
                  </a:lnTo>
                  <a:lnTo>
                    <a:pt x="18458" y="2152"/>
                  </a:lnTo>
                  <a:lnTo>
                    <a:pt x="17705" y="1694"/>
                  </a:lnTo>
                  <a:lnTo>
                    <a:pt x="16849" y="1252"/>
                  </a:lnTo>
                  <a:lnTo>
                    <a:pt x="16407" y="1076"/>
                  </a:lnTo>
                  <a:lnTo>
                    <a:pt x="15940" y="900"/>
                  </a:lnTo>
                  <a:lnTo>
                    <a:pt x="15499" y="741"/>
                  </a:lnTo>
                  <a:lnTo>
                    <a:pt x="15057" y="600"/>
                  </a:lnTo>
                  <a:lnTo>
                    <a:pt x="14564" y="458"/>
                  </a:lnTo>
                  <a:lnTo>
                    <a:pt x="14045" y="335"/>
                  </a:lnTo>
                  <a:lnTo>
                    <a:pt x="13500" y="229"/>
                  </a:lnTo>
                  <a:lnTo>
                    <a:pt x="13006" y="158"/>
                  </a:lnTo>
                  <a:lnTo>
                    <a:pt x="12461" y="88"/>
                  </a:lnTo>
                  <a:lnTo>
                    <a:pt x="11968" y="52"/>
                  </a:lnTo>
                  <a:lnTo>
                    <a:pt x="11423" y="17"/>
                  </a:lnTo>
                  <a:lnTo>
                    <a:pt x="10825" y="17"/>
                  </a:lnTo>
                  <a:lnTo>
                    <a:pt x="10254" y="17"/>
                  </a:lnTo>
                  <a:lnTo>
                    <a:pt x="9709" y="52"/>
                  </a:lnTo>
                  <a:lnTo>
                    <a:pt x="9216" y="88"/>
                  </a:lnTo>
                  <a:lnTo>
                    <a:pt x="8671" y="158"/>
                  </a:lnTo>
                  <a:lnTo>
                    <a:pt x="8177" y="229"/>
                  </a:lnTo>
                  <a:lnTo>
                    <a:pt x="7632" y="335"/>
                  </a:lnTo>
                  <a:lnTo>
                    <a:pt x="7113" y="458"/>
                  </a:lnTo>
                  <a:lnTo>
                    <a:pt x="6620" y="600"/>
                  </a:lnTo>
                  <a:lnTo>
                    <a:pt x="6178" y="741"/>
                  </a:lnTo>
                  <a:lnTo>
                    <a:pt x="5737" y="900"/>
                  </a:lnTo>
                  <a:lnTo>
                    <a:pt x="5270" y="1076"/>
                  </a:lnTo>
                  <a:lnTo>
                    <a:pt x="4828" y="1252"/>
                  </a:lnTo>
                  <a:lnTo>
                    <a:pt x="3972" y="1694"/>
                  </a:lnTo>
                  <a:lnTo>
                    <a:pt x="3219" y="2152"/>
                  </a:lnTo>
                  <a:lnTo>
                    <a:pt x="2544" y="2664"/>
                  </a:lnTo>
                  <a:lnTo>
                    <a:pt x="1895" y="3247"/>
                  </a:lnTo>
                  <a:lnTo>
                    <a:pt x="1635" y="3547"/>
                  </a:lnTo>
                  <a:lnTo>
                    <a:pt x="1375" y="3847"/>
                  </a:lnTo>
                  <a:lnTo>
                    <a:pt x="1142" y="4164"/>
                  </a:lnTo>
                  <a:lnTo>
                    <a:pt x="934" y="4464"/>
                  </a:lnTo>
                  <a:lnTo>
                    <a:pt x="726" y="4800"/>
                  </a:lnTo>
                  <a:lnTo>
                    <a:pt x="545" y="5135"/>
                  </a:lnTo>
                  <a:lnTo>
                    <a:pt x="389" y="5523"/>
                  </a:lnTo>
                  <a:lnTo>
                    <a:pt x="285" y="5858"/>
                  </a:lnTo>
                  <a:lnTo>
                    <a:pt x="181" y="6229"/>
                  </a:lnTo>
                  <a:lnTo>
                    <a:pt x="129" y="6564"/>
                  </a:lnTo>
                  <a:lnTo>
                    <a:pt x="77" y="6935"/>
                  </a:lnTo>
                  <a:lnTo>
                    <a:pt x="77" y="7341"/>
                  </a:lnTo>
                  <a:lnTo>
                    <a:pt x="77" y="7782"/>
                  </a:lnTo>
                  <a:lnTo>
                    <a:pt x="129" y="8223"/>
                  </a:lnTo>
                  <a:lnTo>
                    <a:pt x="233" y="8664"/>
                  </a:lnTo>
                  <a:lnTo>
                    <a:pt x="389" y="9035"/>
                  </a:lnTo>
                  <a:lnTo>
                    <a:pt x="545" y="9441"/>
                  </a:lnTo>
                  <a:lnTo>
                    <a:pt x="726" y="9794"/>
                  </a:lnTo>
                  <a:lnTo>
                    <a:pt x="934" y="10164"/>
                  </a:lnTo>
                  <a:lnTo>
                    <a:pt x="1194" y="10464"/>
                  </a:lnTo>
                  <a:lnTo>
                    <a:pt x="1739" y="11099"/>
                  </a:lnTo>
                  <a:lnTo>
                    <a:pt x="2336" y="11647"/>
                  </a:lnTo>
                  <a:lnTo>
                    <a:pt x="2933" y="12194"/>
                  </a:lnTo>
                  <a:lnTo>
                    <a:pt x="3634" y="12670"/>
                  </a:lnTo>
                  <a:lnTo>
                    <a:pt x="4932" y="13552"/>
                  </a:lnTo>
                  <a:lnTo>
                    <a:pt x="6075" y="14329"/>
                  </a:lnTo>
                  <a:lnTo>
                    <a:pt x="6516" y="14735"/>
                  </a:lnTo>
                  <a:lnTo>
                    <a:pt x="6879" y="15141"/>
                  </a:lnTo>
                  <a:lnTo>
                    <a:pt x="6983" y="15352"/>
                  </a:lnTo>
                  <a:lnTo>
                    <a:pt x="7061" y="15547"/>
                  </a:lnTo>
                  <a:lnTo>
                    <a:pt x="7165" y="15758"/>
                  </a:lnTo>
                  <a:lnTo>
                    <a:pt x="7165" y="15952"/>
                  </a:lnTo>
                  <a:lnTo>
                    <a:pt x="7165" y="16464"/>
                  </a:lnTo>
                  <a:lnTo>
                    <a:pt x="7165" y="16976"/>
                  </a:lnTo>
                  <a:lnTo>
                    <a:pt x="7165" y="17505"/>
                  </a:lnTo>
                  <a:lnTo>
                    <a:pt x="7165" y="18052"/>
                  </a:lnTo>
                  <a:lnTo>
                    <a:pt x="7165" y="18529"/>
                  </a:lnTo>
                  <a:lnTo>
                    <a:pt x="7165" y="18900"/>
                  </a:lnTo>
                  <a:lnTo>
                    <a:pt x="7165" y="19147"/>
                  </a:lnTo>
                  <a:lnTo>
                    <a:pt x="7165" y="19235"/>
                  </a:lnTo>
                  <a:lnTo>
                    <a:pt x="7165" y="19482"/>
                  </a:lnTo>
                  <a:lnTo>
                    <a:pt x="7217" y="19747"/>
                  </a:lnTo>
                  <a:lnTo>
                    <a:pt x="7321" y="19994"/>
                  </a:lnTo>
                  <a:lnTo>
                    <a:pt x="7476" y="20223"/>
                  </a:lnTo>
                  <a:lnTo>
                    <a:pt x="7632" y="20435"/>
                  </a:lnTo>
                  <a:lnTo>
                    <a:pt x="7814" y="20629"/>
                  </a:lnTo>
                  <a:lnTo>
                    <a:pt x="8022" y="20841"/>
                  </a:lnTo>
                  <a:lnTo>
                    <a:pt x="8281" y="21000"/>
                  </a:lnTo>
                  <a:lnTo>
                    <a:pt x="8515" y="21176"/>
                  </a:lnTo>
                  <a:lnTo>
                    <a:pt x="8775" y="21317"/>
                  </a:lnTo>
                  <a:lnTo>
                    <a:pt x="9060" y="21441"/>
                  </a:lnTo>
                  <a:lnTo>
                    <a:pt x="9424" y="21547"/>
                  </a:lnTo>
                  <a:lnTo>
                    <a:pt x="9761" y="21617"/>
                  </a:lnTo>
                  <a:lnTo>
                    <a:pt x="10125" y="21688"/>
                  </a:lnTo>
                  <a:lnTo>
                    <a:pt x="10462" y="21723"/>
                  </a:lnTo>
                  <a:lnTo>
                    <a:pt x="10825" y="21723"/>
                  </a:lnTo>
                  <a:close/>
                </a:path>
                <a:path w="21600" h="21600" extrusionOk="0">
                  <a:moveTo>
                    <a:pt x="9242" y="14417"/>
                  </a:moveTo>
                  <a:lnTo>
                    <a:pt x="8541" y="12035"/>
                  </a:lnTo>
                  <a:lnTo>
                    <a:pt x="7295" y="10129"/>
                  </a:lnTo>
                  <a:lnTo>
                    <a:pt x="6905" y="9652"/>
                  </a:lnTo>
                  <a:lnTo>
                    <a:pt x="8541" y="10182"/>
                  </a:lnTo>
                  <a:lnTo>
                    <a:pt x="9787" y="9547"/>
                  </a:lnTo>
                  <a:lnTo>
                    <a:pt x="11189" y="10129"/>
                  </a:lnTo>
                  <a:lnTo>
                    <a:pt x="12279" y="9547"/>
                  </a:lnTo>
                  <a:lnTo>
                    <a:pt x="13370" y="10076"/>
                  </a:lnTo>
                  <a:lnTo>
                    <a:pt x="14850" y="9652"/>
                  </a:lnTo>
                  <a:lnTo>
                    <a:pt x="12902" y="12247"/>
                  </a:lnTo>
                  <a:lnTo>
                    <a:pt x="12357" y="14417"/>
                  </a:lnTo>
                  <a:moveTo>
                    <a:pt x="7191" y="15952"/>
                  </a:moveTo>
                  <a:lnTo>
                    <a:pt x="14512" y="15952"/>
                  </a:lnTo>
                  <a:lnTo>
                    <a:pt x="14512" y="17064"/>
                  </a:lnTo>
                  <a:lnTo>
                    <a:pt x="7191" y="17047"/>
                  </a:lnTo>
                  <a:lnTo>
                    <a:pt x="7191" y="18123"/>
                  </a:lnTo>
                  <a:lnTo>
                    <a:pt x="14512" y="18158"/>
                  </a:lnTo>
                  <a:lnTo>
                    <a:pt x="14538" y="19182"/>
                  </a:lnTo>
                  <a:lnTo>
                    <a:pt x="7217" y="19182"/>
                  </a:lnTo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985207" y="4313663"/>
              <a:ext cx="8924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smtClean="0"/>
                <a:t>어려움</a:t>
              </a:r>
              <a:endParaRPr lang="en-US" altLang="ko-KR" sz="1600" dirty="0" smtClean="0"/>
            </a:p>
          </p:txBody>
        </p:sp>
        <p:grpSp>
          <p:nvGrpSpPr>
            <p:cNvPr id="3" name="그룹 25"/>
            <p:cNvGrpSpPr/>
            <p:nvPr/>
          </p:nvGrpSpPr>
          <p:grpSpPr>
            <a:xfrm>
              <a:off x="4540689" y="3836557"/>
              <a:ext cx="6390694" cy="2769989"/>
              <a:chOff x="4540689" y="3836557"/>
              <a:chExt cx="6390694" cy="2769989"/>
            </a:xfrm>
          </p:grpSpPr>
          <p:grpSp>
            <p:nvGrpSpPr>
              <p:cNvPr id="4" name="그룹 26"/>
              <p:cNvGrpSpPr/>
              <p:nvPr/>
            </p:nvGrpSpPr>
            <p:grpSpPr>
              <a:xfrm>
                <a:off x="4540689" y="3916648"/>
                <a:ext cx="5913789" cy="2660385"/>
                <a:chOff x="4540689" y="3916648"/>
                <a:chExt cx="5913789" cy="2660385"/>
              </a:xfrm>
            </p:grpSpPr>
            <p:sp>
              <p:nvSpPr>
                <p:cNvPr id="36" name="직사각형 35"/>
                <p:cNvSpPr/>
                <p:nvPr/>
              </p:nvSpPr>
              <p:spPr>
                <a:xfrm>
                  <a:off x="5877612" y="3916648"/>
                  <a:ext cx="4576866" cy="265890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4540689" y="3916648"/>
                  <a:ext cx="5913789" cy="265890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8" name="직선 연결선 37"/>
                <p:cNvCxnSpPr/>
                <p:nvPr/>
              </p:nvCxnSpPr>
              <p:spPr>
                <a:xfrm>
                  <a:off x="5895032" y="3916648"/>
                  <a:ext cx="0" cy="2660385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/>
              <p:cNvSpPr txBox="1"/>
              <p:nvPr/>
            </p:nvSpPr>
            <p:spPr>
              <a:xfrm>
                <a:off x="5927335" y="3836557"/>
                <a:ext cx="5004048" cy="2769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1. </a:t>
                </a:r>
                <a:r>
                  <a:rPr lang="ko-KR" altLang="en-US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교육 자료 선정</a:t>
                </a:r>
                <a:r>
                  <a:rPr lang="en-US" altLang="ko-KR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, </a:t>
                </a:r>
                <a:r>
                  <a:rPr lang="ko-KR" altLang="en-US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제작</a:t>
                </a:r>
                <a:endParaRPr lang="en-US" altLang="ko-KR" b="1" dirty="0" smtClean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smtClean="0"/>
                  <a:t>기술적</a:t>
                </a:r>
                <a:r>
                  <a:rPr lang="en-US" altLang="ko-KR" sz="1600" dirty="0" smtClean="0"/>
                  <a:t>, </a:t>
                </a:r>
                <a:r>
                  <a:rPr lang="ko-KR" altLang="en-US" sz="1600" dirty="0" smtClean="0"/>
                  <a:t>시간적 제약</a:t>
                </a:r>
                <a:endParaRPr lang="en-US" altLang="ko-KR" sz="1600" dirty="0" smtClean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smtClean="0"/>
                  <a:t>내용의 정확성 및 교육 자료로서의 적절성</a:t>
                </a:r>
                <a:endParaRPr lang="en-US" altLang="ko-KR" sz="16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2. </a:t>
                </a:r>
                <a:r>
                  <a:rPr lang="ko-KR" altLang="en-US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자연스러운 연계</a:t>
                </a:r>
                <a:endParaRPr lang="en-US" altLang="ko-KR" b="1" dirty="0" smtClean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smtClean="0"/>
                  <a:t>학습 목표</a:t>
                </a:r>
                <a:r>
                  <a:rPr lang="en-US" altLang="ko-KR" sz="1600" dirty="0" smtClean="0"/>
                  <a:t>, </a:t>
                </a:r>
                <a:r>
                  <a:rPr lang="ko-KR" altLang="en-US" sz="1600" dirty="0" smtClean="0"/>
                  <a:t>학습 내용</a:t>
                </a:r>
                <a:endParaRPr lang="en-US" altLang="ko-KR" sz="1600" dirty="0" smtClean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smtClean="0"/>
                  <a:t>카드</a:t>
                </a:r>
                <a:r>
                  <a:rPr lang="en-US" altLang="ko-KR" sz="1600" dirty="0" smtClean="0"/>
                  <a:t>, </a:t>
                </a:r>
                <a:r>
                  <a:rPr lang="ko-KR" altLang="en-US" sz="1600" dirty="0" err="1" smtClean="0"/>
                  <a:t>벽붙이</a:t>
                </a:r>
                <a:r>
                  <a:rPr lang="en-US" altLang="ko-KR" sz="1600" dirty="0" smtClean="0"/>
                  <a:t>, </a:t>
                </a:r>
                <a:r>
                  <a:rPr lang="ko-KR" altLang="en-US" sz="1600" dirty="0" err="1" smtClean="0"/>
                  <a:t>익힘책</a:t>
                </a:r>
                <a:r>
                  <a:rPr lang="en-US" altLang="ko-KR" sz="1600" dirty="0" smtClean="0"/>
                  <a:t>, </a:t>
                </a:r>
                <a:r>
                  <a:rPr lang="ko-KR" altLang="en-US" sz="1600" dirty="0" err="1" smtClean="0"/>
                  <a:t>콘텐츠</a:t>
                </a:r>
                <a:r>
                  <a:rPr lang="en-US" altLang="ko-KR" sz="1600" dirty="0" smtClean="0"/>
                  <a:t>, </a:t>
                </a:r>
                <a:r>
                  <a:rPr lang="ko-KR" altLang="en-US" sz="1600" dirty="0" err="1" smtClean="0"/>
                  <a:t>앱</a:t>
                </a:r>
                <a:r>
                  <a:rPr lang="ko-KR" altLang="en-US" sz="1600" dirty="0" smtClean="0"/>
                  <a:t> </a:t>
                </a:r>
                <a:endParaRPr lang="en-US" altLang="ko-KR" sz="1600" dirty="0" smtClean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 smtClean="0"/>
                  <a:t>설명과 연습</a:t>
                </a:r>
                <a:r>
                  <a:rPr lang="en-US" altLang="ko-KR" sz="1600" dirty="0" smtClean="0"/>
                  <a:t>, </a:t>
                </a:r>
                <a:r>
                  <a:rPr lang="ko-KR" altLang="en-US" sz="1600" dirty="0" smtClean="0"/>
                  <a:t>활동</a:t>
                </a:r>
                <a:endParaRPr lang="en-US" altLang="ko-KR" sz="1600" dirty="0" smtClean="0"/>
              </a:p>
            </p:txBody>
          </p:sp>
        </p:grpSp>
      </p:grpSp>
      <p:grpSp>
        <p:nvGrpSpPr>
          <p:cNvPr id="6" name="그룹 31"/>
          <p:cNvGrpSpPr/>
          <p:nvPr/>
        </p:nvGrpSpPr>
        <p:grpSpPr>
          <a:xfrm>
            <a:off x="2153748" y="5484745"/>
            <a:ext cx="6390694" cy="892305"/>
            <a:chOff x="1916242" y="5864755"/>
            <a:chExt cx="6390694" cy="892305"/>
          </a:xfrm>
        </p:grpSpPr>
        <p:sp>
          <p:nvSpPr>
            <p:cNvPr id="40" name="Litebulb"/>
            <p:cNvSpPr>
              <a:spLocks noEditPoints="1" noChangeArrowheads="1"/>
            </p:cNvSpPr>
            <p:nvPr/>
          </p:nvSpPr>
          <p:spPr bwMode="auto">
            <a:xfrm>
              <a:off x="2065497" y="6078992"/>
              <a:ext cx="432048" cy="596442"/>
            </a:xfrm>
            <a:custGeom>
              <a:avLst/>
              <a:gdLst>
                <a:gd name="T0" fmla="*/ 10800 w 21600"/>
                <a:gd name="T1" fmla="*/ 0 h 21600"/>
                <a:gd name="T2" fmla="*/ 21600 w 21600"/>
                <a:gd name="T3" fmla="*/ 7782 h 21600"/>
                <a:gd name="T4" fmla="*/ 0 w 21600"/>
                <a:gd name="T5" fmla="*/ 7782 h 21600"/>
                <a:gd name="T6" fmla="*/ 10800 w 21600"/>
                <a:gd name="T7" fmla="*/ 21600 h 21600"/>
                <a:gd name="T8" fmla="*/ 3556 w 21600"/>
                <a:gd name="T9" fmla="*/ 2188 h 21600"/>
                <a:gd name="T10" fmla="*/ 18277 w 21600"/>
                <a:gd name="T11" fmla="*/ 928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0825" y="21723"/>
                  </a:moveTo>
                  <a:lnTo>
                    <a:pt x="11215" y="21723"/>
                  </a:lnTo>
                  <a:lnTo>
                    <a:pt x="11552" y="21688"/>
                  </a:lnTo>
                  <a:lnTo>
                    <a:pt x="11916" y="21617"/>
                  </a:lnTo>
                  <a:lnTo>
                    <a:pt x="12253" y="21547"/>
                  </a:lnTo>
                  <a:lnTo>
                    <a:pt x="12617" y="21441"/>
                  </a:lnTo>
                  <a:lnTo>
                    <a:pt x="12902" y="21317"/>
                  </a:lnTo>
                  <a:lnTo>
                    <a:pt x="13162" y="21176"/>
                  </a:lnTo>
                  <a:lnTo>
                    <a:pt x="13396" y="21000"/>
                  </a:lnTo>
                  <a:lnTo>
                    <a:pt x="13655" y="20841"/>
                  </a:lnTo>
                  <a:lnTo>
                    <a:pt x="13863" y="20629"/>
                  </a:lnTo>
                  <a:lnTo>
                    <a:pt x="14045" y="20435"/>
                  </a:lnTo>
                  <a:lnTo>
                    <a:pt x="14200" y="20223"/>
                  </a:lnTo>
                  <a:lnTo>
                    <a:pt x="14356" y="19994"/>
                  </a:lnTo>
                  <a:lnTo>
                    <a:pt x="14460" y="19747"/>
                  </a:lnTo>
                  <a:lnTo>
                    <a:pt x="14512" y="19482"/>
                  </a:lnTo>
                  <a:lnTo>
                    <a:pt x="14512" y="19235"/>
                  </a:lnTo>
                  <a:lnTo>
                    <a:pt x="14512" y="19147"/>
                  </a:lnTo>
                  <a:lnTo>
                    <a:pt x="14512" y="18900"/>
                  </a:lnTo>
                  <a:lnTo>
                    <a:pt x="14512" y="18529"/>
                  </a:lnTo>
                  <a:lnTo>
                    <a:pt x="14512" y="18052"/>
                  </a:lnTo>
                  <a:lnTo>
                    <a:pt x="14512" y="17505"/>
                  </a:lnTo>
                  <a:lnTo>
                    <a:pt x="14512" y="16976"/>
                  </a:lnTo>
                  <a:lnTo>
                    <a:pt x="14512" y="16464"/>
                  </a:lnTo>
                  <a:lnTo>
                    <a:pt x="14512" y="15952"/>
                  </a:lnTo>
                  <a:lnTo>
                    <a:pt x="14512" y="15758"/>
                  </a:lnTo>
                  <a:lnTo>
                    <a:pt x="14616" y="15547"/>
                  </a:lnTo>
                  <a:lnTo>
                    <a:pt x="14694" y="15352"/>
                  </a:lnTo>
                  <a:lnTo>
                    <a:pt x="14798" y="15141"/>
                  </a:lnTo>
                  <a:lnTo>
                    <a:pt x="15161" y="14735"/>
                  </a:lnTo>
                  <a:lnTo>
                    <a:pt x="15602" y="14329"/>
                  </a:lnTo>
                  <a:lnTo>
                    <a:pt x="16745" y="13552"/>
                  </a:lnTo>
                  <a:lnTo>
                    <a:pt x="18043" y="12670"/>
                  </a:lnTo>
                  <a:lnTo>
                    <a:pt x="18744" y="12194"/>
                  </a:lnTo>
                  <a:lnTo>
                    <a:pt x="19341" y="11647"/>
                  </a:lnTo>
                  <a:lnTo>
                    <a:pt x="19938" y="11099"/>
                  </a:lnTo>
                  <a:lnTo>
                    <a:pt x="20483" y="10464"/>
                  </a:lnTo>
                  <a:lnTo>
                    <a:pt x="20743" y="10164"/>
                  </a:lnTo>
                  <a:lnTo>
                    <a:pt x="20950" y="9794"/>
                  </a:lnTo>
                  <a:lnTo>
                    <a:pt x="21132" y="9441"/>
                  </a:lnTo>
                  <a:lnTo>
                    <a:pt x="21288" y="9035"/>
                  </a:lnTo>
                  <a:lnTo>
                    <a:pt x="21444" y="8664"/>
                  </a:lnTo>
                  <a:lnTo>
                    <a:pt x="21548" y="8223"/>
                  </a:lnTo>
                  <a:lnTo>
                    <a:pt x="21600" y="7782"/>
                  </a:lnTo>
                  <a:lnTo>
                    <a:pt x="21600" y="7341"/>
                  </a:lnTo>
                  <a:lnTo>
                    <a:pt x="21600" y="6935"/>
                  </a:lnTo>
                  <a:lnTo>
                    <a:pt x="21548" y="6564"/>
                  </a:lnTo>
                  <a:lnTo>
                    <a:pt x="21496" y="6229"/>
                  </a:lnTo>
                  <a:lnTo>
                    <a:pt x="21392" y="5858"/>
                  </a:lnTo>
                  <a:lnTo>
                    <a:pt x="21288" y="5523"/>
                  </a:lnTo>
                  <a:lnTo>
                    <a:pt x="21132" y="5135"/>
                  </a:lnTo>
                  <a:lnTo>
                    <a:pt x="20950" y="4800"/>
                  </a:lnTo>
                  <a:lnTo>
                    <a:pt x="20743" y="4464"/>
                  </a:lnTo>
                  <a:lnTo>
                    <a:pt x="20535" y="4164"/>
                  </a:lnTo>
                  <a:lnTo>
                    <a:pt x="20301" y="3847"/>
                  </a:lnTo>
                  <a:lnTo>
                    <a:pt x="20042" y="3547"/>
                  </a:lnTo>
                  <a:lnTo>
                    <a:pt x="19782" y="3247"/>
                  </a:lnTo>
                  <a:lnTo>
                    <a:pt x="19133" y="2664"/>
                  </a:lnTo>
                  <a:lnTo>
                    <a:pt x="18458" y="2152"/>
                  </a:lnTo>
                  <a:lnTo>
                    <a:pt x="17705" y="1694"/>
                  </a:lnTo>
                  <a:lnTo>
                    <a:pt x="16849" y="1252"/>
                  </a:lnTo>
                  <a:lnTo>
                    <a:pt x="16407" y="1076"/>
                  </a:lnTo>
                  <a:lnTo>
                    <a:pt x="15940" y="900"/>
                  </a:lnTo>
                  <a:lnTo>
                    <a:pt x="15499" y="741"/>
                  </a:lnTo>
                  <a:lnTo>
                    <a:pt x="15057" y="600"/>
                  </a:lnTo>
                  <a:lnTo>
                    <a:pt x="14564" y="458"/>
                  </a:lnTo>
                  <a:lnTo>
                    <a:pt x="14045" y="335"/>
                  </a:lnTo>
                  <a:lnTo>
                    <a:pt x="13500" y="229"/>
                  </a:lnTo>
                  <a:lnTo>
                    <a:pt x="13006" y="158"/>
                  </a:lnTo>
                  <a:lnTo>
                    <a:pt x="12461" y="88"/>
                  </a:lnTo>
                  <a:lnTo>
                    <a:pt x="11968" y="52"/>
                  </a:lnTo>
                  <a:lnTo>
                    <a:pt x="11423" y="17"/>
                  </a:lnTo>
                  <a:lnTo>
                    <a:pt x="10825" y="17"/>
                  </a:lnTo>
                  <a:lnTo>
                    <a:pt x="10254" y="17"/>
                  </a:lnTo>
                  <a:lnTo>
                    <a:pt x="9709" y="52"/>
                  </a:lnTo>
                  <a:lnTo>
                    <a:pt x="9216" y="88"/>
                  </a:lnTo>
                  <a:lnTo>
                    <a:pt x="8671" y="158"/>
                  </a:lnTo>
                  <a:lnTo>
                    <a:pt x="8177" y="229"/>
                  </a:lnTo>
                  <a:lnTo>
                    <a:pt x="7632" y="335"/>
                  </a:lnTo>
                  <a:lnTo>
                    <a:pt x="7113" y="458"/>
                  </a:lnTo>
                  <a:lnTo>
                    <a:pt x="6620" y="600"/>
                  </a:lnTo>
                  <a:lnTo>
                    <a:pt x="6178" y="741"/>
                  </a:lnTo>
                  <a:lnTo>
                    <a:pt x="5737" y="900"/>
                  </a:lnTo>
                  <a:lnTo>
                    <a:pt x="5270" y="1076"/>
                  </a:lnTo>
                  <a:lnTo>
                    <a:pt x="4828" y="1252"/>
                  </a:lnTo>
                  <a:lnTo>
                    <a:pt x="3972" y="1694"/>
                  </a:lnTo>
                  <a:lnTo>
                    <a:pt x="3219" y="2152"/>
                  </a:lnTo>
                  <a:lnTo>
                    <a:pt x="2544" y="2664"/>
                  </a:lnTo>
                  <a:lnTo>
                    <a:pt x="1895" y="3247"/>
                  </a:lnTo>
                  <a:lnTo>
                    <a:pt x="1635" y="3547"/>
                  </a:lnTo>
                  <a:lnTo>
                    <a:pt x="1375" y="3847"/>
                  </a:lnTo>
                  <a:lnTo>
                    <a:pt x="1142" y="4164"/>
                  </a:lnTo>
                  <a:lnTo>
                    <a:pt x="934" y="4464"/>
                  </a:lnTo>
                  <a:lnTo>
                    <a:pt x="726" y="4800"/>
                  </a:lnTo>
                  <a:lnTo>
                    <a:pt x="545" y="5135"/>
                  </a:lnTo>
                  <a:lnTo>
                    <a:pt x="389" y="5523"/>
                  </a:lnTo>
                  <a:lnTo>
                    <a:pt x="285" y="5858"/>
                  </a:lnTo>
                  <a:lnTo>
                    <a:pt x="181" y="6229"/>
                  </a:lnTo>
                  <a:lnTo>
                    <a:pt x="129" y="6564"/>
                  </a:lnTo>
                  <a:lnTo>
                    <a:pt x="77" y="6935"/>
                  </a:lnTo>
                  <a:lnTo>
                    <a:pt x="77" y="7341"/>
                  </a:lnTo>
                  <a:lnTo>
                    <a:pt x="77" y="7782"/>
                  </a:lnTo>
                  <a:lnTo>
                    <a:pt x="129" y="8223"/>
                  </a:lnTo>
                  <a:lnTo>
                    <a:pt x="233" y="8664"/>
                  </a:lnTo>
                  <a:lnTo>
                    <a:pt x="389" y="9035"/>
                  </a:lnTo>
                  <a:lnTo>
                    <a:pt x="545" y="9441"/>
                  </a:lnTo>
                  <a:lnTo>
                    <a:pt x="726" y="9794"/>
                  </a:lnTo>
                  <a:lnTo>
                    <a:pt x="934" y="10164"/>
                  </a:lnTo>
                  <a:lnTo>
                    <a:pt x="1194" y="10464"/>
                  </a:lnTo>
                  <a:lnTo>
                    <a:pt x="1739" y="11099"/>
                  </a:lnTo>
                  <a:lnTo>
                    <a:pt x="2336" y="11647"/>
                  </a:lnTo>
                  <a:lnTo>
                    <a:pt x="2933" y="12194"/>
                  </a:lnTo>
                  <a:lnTo>
                    <a:pt x="3634" y="12670"/>
                  </a:lnTo>
                  <a:lnTo>
                    <a:pt x="4932" y="13552"/>
                  </a:lnTo>
                  <a:lnTo>
                    <a:pt x="6075" y="14329"/>
                  </a:lnTo>
                  <a:lnTo>
                    <a:pt x="6516" y="14735"/>
                  </a:lnTo>
                  <a:lnTo>
                    <a:pt x="6879" y="15141"/>
                  </a:lnTo>
                  <a:lnTo>
                    <a:pt x="6983" y="15352"/>
                  </a:lnTo>
                  <a:lnTo>
                    <a:pt x="7061" y="15547"/>
                  </a:lnTo>
                  <a:lnTo>
                    <a:pt x="7165" y="15758"/>
                  </a:lnTo>
                  <a:lnTo>
                    <a:pt x="7165" y="15952"/>
                  </a:lnTo>
                  <a:lnTo>
                    <a:pt x="7165" y="16464"/>
                  </a:lnTo>
                  <a:lnTo>
                    <a:pt x="7165" y="16976"/>
                  </a:lnTo>
                  <a:lnTo>
                    <a:pt x="7165" y="17505"/>
                  </a:lnTo>
                  <a:lnTo>
                    <a:pt x="7165" y="18052"/>
                  </a:lnTo>
                  <a:lnTo>
                    <a:pt x="7165" y="18529"/>
                  </a:lnTo>
                  <a:lnTo>
                    <a:pt x="7165" y="18900"/>
                  </a:lnTo>
                  <a:lnTo>
                    <a:pt x="7165" y="19147"/>
                  </a:lnTo>
                  <a:lnTo>
                    <a:pt x="7165" y="19235"/>
                  </a:lnTo>
                  <a:lnTo>
                    <a:pt x="7165" y="19482"/>
                  </a:lnTo>
                  <a:lnTo>
                    <a:pt x="7217" y="19747"/>
                  </a:lnTo>
                  <a:lnTo>
                    <a:pt x="7321" y="19994"/>
                  </a:lnTo>
                  <a:lnTo>
                    <a:pt x="7476" y="20223"/>
                  </a:lnTo>
                  <a:lnTo>
                    <a:pt x="7632" y="20435"/>
                  </a:lnTo>
                  <a:lnTo>
                    <a:pt x="7814" y="20629"/>
                  </a:lnTo>
                  <a:lnTo>
                    <a:pt x="8022" y="20841"/>
                  </a:lnTo>
                  <a:lnTo>
                    <a:pt x="8281" y="21000"/>
                  </a:lnTo>
                  <a:lnTo>
                    <a:pt x="8515" y="21176"/>
                  </a:lnTo>
                  <a:lnTo>
                    <a:pt x="8775" y="21317"/>
                  </a:lnTo>
                  <a:lnTo>
                    <a:pt x="9060" y="21441"/>
                  </a:lnTo>
                  <a:lnTo>
                    <a:pt x="9424" y="21547"/>
                  </a:lnTo>
                  <a:lnTo>
                    <a:pt x="9761" y="21617"/>
                  </a:lnTo>
                  <a:lnTo>
                    <a:pt x="10125" y="21688"/>
                  </a:lnTo>
                  <a:lnTo>
                    <a:pt x="10462" y="21723"/>
                  </a:lnTo>
                  <a:lnTo>
                    <a:pt x="10825" y="21723"/>
                  </a:lnTo>
                  <a:close/>
                </a:path>
                <a:path w="21600" h="21600" extrusionOk="0">
                  <a:moveTo>
                    <a:pt x="9242" y="14417"/>
                  </a:moveTo>
                  <a:lnTo>
                    <a:pt x="8541" y="12035"/>
                  </a:lnTo>
                  <a:lnTo>
                    <a:pt x="7295" y="10129"/>
                  </a:lnTo>
                  <a:lnTo>
                    <a:pt x="6905" y="9652"/>
                  </a:lnTo>
                  <a:lnTo>
                    <a:pt x="8541" y="10182"/>
                  </a:lnTo>
                  <a:lnTo>
                    <a:pt x="9787" y="9547"/>
                  </a:lnTo>
                  <a:lnTo>
                    <a:pt x="11189" y="10129"/>
                  </a:lnTo>
                  <a:lnTo>
                    <a:pt x="12279" y="9547"/>
                  </a:lnTo>
                  <a:lnTo>
                    <a:pt x="13370" y="10076"/>
                  </a:lnTo>
                  <a:lnTo>
                    <a:pt x="14850" y="9652"/>
                  </a:lnTo>
                  <a:lnTo>
                    <a:pt x="12902" y="12247"/>
                  </a:lnTo>
                  <a:lnTo>
                    <a:pt x="12357" y="14417"/>
                  </a:lnTo>
                  <a:moveTo>
                    <a:pt x="7191" y="15952"/>
                  </a:moveTo>
                  <a:lnTo>
                    <a:pt x="14512" y="15952"/>
                  </a:lnTo>
                  <a:lnTo>
                    <a:pt x="14512" y="17064"/>
                  </a:lnTo>
                  <a:lnTo>
                    <a:pt x="7191" y="17047"/>
                  </a:lnTo>
                  <a:lnTo>
                    <a:pt x="7191" y="18123"/>
                  </a:lnTo>
                  <a:lnTo>
                    <a:pt x="14512" y="18158"/>
                  </a:lnTo>
                  <a:lnTo>
                    <a:pt x="14538" y="19182"/>
                  </a:lnTo>
                  <a:lnTo>
                    <a:pt x="7217" y="19182"/>
                  </a:lnTo>
                </a:path>
              </a:pathLst>
            </a:custGeom>
            <a:solidFill>
              <a:srgbClr val="FFFFCC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492786" y="5938244"/>
              <a:ext cx="892405" cy="782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smtClean="0"/>
                <a:t>고려</a:t>
              </a:r>
              <a:endParaRPr lang="en-US" altLang="ko-KR" sz="1600" dirty="0" smtClean="0"/>
            </a:p>
            <a:p>
              <a:pPr>
                <a:lnSpc>
                  <a:spcPct val="150000"/>
                </a:lnSpc>
              </a:pPr>
              <a:r>
                <a:rPr lang="ko-KR" altLang="en-US" sz="1600" dirty="0" smtClean="0"/>
                <a:t>사항</a:t>
              </a:r>
              <a:endParaRPr lang="en-US" altLang="ko-KR" sz="1600" dirty="0" smtClean="0"/>
            </a:p>
          </p:txBody>
        </p:sp>
        <p:grpSp>
          <p:nvGrpSpPr>
            <p:cNvPr id="10" name="그룹 34"/>
            <p:cNvGrpSpPr/>
            <p:nvPr/>
          </p:nvGrpSpPr>
          <p:grpSpPr>
            <a:xfrm>
              <a:off x="1916242" y="5864755"/>
              <a:ext cx="6390694" cy="892305"/>
              <a:chOff x="4540689" y="3836557"/>
              <a:chExt cx="6390694" cy="2740476"/>
            </a:xfrm>
          </p:grpSpPr>
          <p:grpSp>
            <p:nvGrpSpPr>
              <p:cNvPr id="11" name="그룹 35"/>
              <p:cNvGrpSpPr/>
              <p:nvPr/>
            </p:nvGrpSpPr>
            <p:grpSpPr>
              <a:xfrm>
                <a:off x="4540689" y="3916648"/>
                <a:ext cx="5913789" cy="2660385"/>
                <a:chOff x="4540689" y="3916648"/>
                <a:chExt cx="5913789" cy="2660385"/>
              </a:xfrm>
            </p:grpSpPr>
            <p:sp>
              <p:nvSpPr>
                <p:cNvPr id="45" name="직사각형 44"/>
                <p:cNvSpPr/>
                <p:nvPr/>
              </p:nvSpPr>
              <p:spPr>
                <a:xfrm>
                  <a:off x="5877612" y="3916648"/>
                  <a:ext cx="4576866" cy="265890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4540689" y="3916648"/>
                  <a:ext cx="5913789" cy="2658909"/>
                </a:xfrm>
                <a:prstGeom prst="rect">
                  <a:avLst/>
                </a:prstGeom>
                <a:noFill/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47" name="직선 연결선 46"/>
                <p:cNvCxnSpPr/>
                <p:nvPr/>
              </p:nvCxnSpPr>
              <p:spPr>
                <a:xfrm>
                  <a:off x="5895032" y="3916648"/>
                  <a:ext cx="0" cy="2660385"/>
                </a:xfrm>
                <a:prstGeom prst="line">
                  <a:avLst/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TextBox 43"/>
              <p:cNvSpPr txBox="1"/>
              <p:nvPr/>
            </p:nvSpPr>
            <p:spPr>
              <a:xfrm>
                <a:off x="5927335" y="3836557"/>
                <a:ext cx="5004048" cy="877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상호작용    수업모형   </a:t>
                </a:r>
                <a:endParaRPr lang="en-US" altLang="ko-KR" b="1" dirty="0" smtClean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 err="1" smtClean="0"/>
                  <a:t>스트리밍</a:t>
                </a:r>
                <a:r>
                  <a:rPr lang="ko-KR" altLang="en-US" sz="1600" dirty="0" smtClean="0"/>
                  <a:t> 서비스</a:t>
                </a:r>
                <a:r>
                  <a:rPr lang="en-US" altLang="ko-KR" sz="1600" dirty="0" smtClean="0"/>
                  <a:t>/</a:t>
                </a:r>
                <a:r>
                  <a:rPr lang="ko-KR" altLang="en-US" sz="1600" dirty="0" smtClean="0"/>
                  <a:t>다운로드</a:t>
                </a:r>
                <a:r>
                  <a:rPr lang="en-US" altLang="ko-KR" sz="1600" dirty="0" smtClean="0"/>
                  <a:t>/</a:t>
                </a:r>
                <a:r>
                  <a:rPr lang="ko-KR" altLang="en-US" sz="1600" dirty="0" smtClean="0"/>
                  <a:t>외부저장장치</a:t>
                </a:r>
                <a:endParaRPr lang="en-US" altLang="ko-KR" sz="1600" dirty="0" smtClean="0"/>
              </a:p>
            </p:txBody>
          </p:sp>
        </p:grp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27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307007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누리세종학당의 교육 자료 활용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74" y="267146"/>
            <a:ext cx="1516759" cy="69482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52528" y="1286993"/>
            <a:ext cx="886746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수업 구성 방향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수업의 질 향상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모형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56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F1835-720D-440E-AA4F-E5F1380082F7}" type="slidenum">
              <a:rPr lang="ko-KR" altLang="en-US" smtClean="0"/>
              <a:pPr/>
              <a:t>32</a:t>
            </a:fld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9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307007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누리세종학당의 교육 자료 활용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74" y="267146"/>
            <a:ext cx="1516759" cy="69482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52528" y="1286993"/>
            <a:ext cx="886746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수업 구성 방향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수업의 질 향상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 모형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1520" y="2852936"/>
            <a:ext cx="8867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수평형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수업 시간 분할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</a:pPr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수직형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수업 범위 분할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56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F1835-720D-440E-AA4F-E5F1380082F7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3528" y="1196752"/>
            <a:ext cx="886746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수업의 질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효과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만족도 높이기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동기 유발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지속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기억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참여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Litebulb"/>
          <p:cNvSpPr>
            <a:spLocks noEditPoints="1" noChangeArrowheads="1"/>
          </p:cNvSpPr>
          <p:nvPr/>
        </p:nvSpPr>
        <p:spPr bwMode="auto">
          <a:xfrm>
            <a:off x="444549" y="1953521"/>
            <a:ext cx="394168" cy="596763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7782 h 21600"/>
              <a:gd name="T4" fmla="*/ 0 w 21600"/>
              <a:gd name="T5" fmla="*/ 7782 h 21600"/>
              <a:gd name="T6" fmla="*/ 10800 w 21600"/>
              <a:gd name="T7" fmla="*/ 21600 h 21600"/>
              <a:gd name="T8" fmla="*/ 3556 w 21600"/>
              <a:gd name="T9" fmla="*/ 2188 h 21600"/>
              <a:gd name="T10" fmla="*/ 18277 w 21600"/>
              <a:gd name="T11" fmla="*/ 928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solidFill>
            <a:srgbClr val="FFFFCC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35470" y="2550284"/>
            <a:ext cx="122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‘</a:t>
            </a:r>
            <a:r>
              <a:rPr lang="ko-KR" altLang="en-US" sz="1200" dirty="0" smtClean="0"/>
              <a:t>누리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세종학당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자료 활용 효과 및 고려 사항</a:t>
            </a:r>
            <a:endParaRPr lang="en-US" altLang="ko-KR" sz="1200" dirty="0" smtClean="0"/>
          </a:p>
        </p:txBody>
      </p:sp>
      <p:grpSp>
        <p:nvGrpSpPr>
          <p:cNvPr id="2" name="그룹 13"/>
          <p:cNvGrpSpPr/>
          <p:nvPr/>
        </p:nvGrpSpPr>
        <p:grpSpPr>
          <a:xfrm>
            <a:off x="378400" y="1699240"/>
            <a:ext cx="8650180" cy="5078313"/>
            <a:chOff x="2488377" y="3516865"/>
            <a:chExt cx="9481466" cy="5078313"/>
          </a:xfrm>
        </p:grpSpPr>
        <p:grpSp>
          <p:nvGrpSpPr>
            <p:cNvPr id="3" name="그룹 14"/>
            <p:cNvGrpSpPr/>
            <p:nvPr/>
          </p:nvGrpSpPr>
          <p:grpSpPr>
            <a:xfrm>
              <a:off x="2488377" y="3516865"/>
              <a:ext cx="9332286" cy="5006360"/>
              <a:chOff x="2488377" y="3516865"/>
              <a:chExt cx="9332286" cy="5006360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3783096" y="3524655"/>
                <a:ext cx="8037566" cy="470119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488377" y="3524655"/>
                <a:ext cx="9332286" cy="4998570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" name="직선 연결선 18"/>
              <p:cNvCxnSpPr/>
              <p:nvPr/>
            </p:nvCxnSpPr>
            <p:spPr>
              <a:xfrm flipH="1">
                <a:off x="3783096" y="3516865"/>
                <a:ext cx="1" cy="4708981"/>
              </a:xfrm>
              <a:prstGeom prst="line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3783097" y="3516865"/>
              <a:ext cx="8186746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</a:rPr>
                <a:t>1. </a:t>
              </a:r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</a:rPr>
                <a:t>교육 자료 선정</a:t>
              </a:r>
              <a:r>
                <a:rPr lang="en-US" altLang="ko-KR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</a:rPr>
                <a:t>및</a:t>
              </a:r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</a:rPr>
                <a:t>제작</a:t>
              </a:r>
              <a:endParaRPr lang="en-US" altLang="ko-KR" b="1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600" dirty="0" smtClean="0"/>
                <a:t>교원의 기술적</a:t>
              </a:r>
              <a:r>
                <a:rPr lang="en-US" altLang="ko-KR" sz="1600" dirty="0" smtClean="0"/>
                <a:t>, </a:t>
              </a:r>
              <a:r>
                <a:rPr lang="ko-KR" altLang="en-US" sz="1600" dirty="0" smtClean="0"/>
                <a:t>시간적 부담을 낮출 수 있음</a:t>
              </a:r>
              <a:endParaRPr lang="en-US" altLang="ko-KR" sz="1600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600" dirty="0" smtClean="0"/>
                <a:t>내용의 정확성 및 교육 자료로서의 적절성을 갖춘 자료를 사용할 수 있음</a:t>
              </a:r>
              <a:endParaRPr lang="en-US" altLang="ko-KR" sz="1600" dirty="0" smtClean="0"/>
            </a:p>
            <a:p>
              <a:pPr>
                <a:lnSpc>
                  <a:spcPct val="150000"/>
                </a:lnSpc>
              </a:pPr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</a:rPr>
                <a:t>2. </a:t>
              </a:r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</a:rPr>
                <a:t>자연스러운 연계</a:t>
              </a:r>
              <a:endParaRPr lang="en-US" altLang="ko-KR" b="1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600" dirty="0" smtClean="0"/>
                <a:t>학습 목표</a:t>
              </a:r>
              <a:r>
                <a:rPr lang="en-US" altLang="ko-KR" sz="1600" dirty="0" smtClean="0"/>
                <a:t>, </a:t>
              </a:r>
              <a:r>
                <a:rPr lang="ko-KR" altLang="en-US" sz="1600" dirty="0" smtClean="0"/>
                <a:t>학습 내용에 맞는 자료를 활용할 수 있음</a:t>
              </a:r>
              <a:endParaRPr lang="en-US" altLang="ko-KR" sz="1600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600" dirty="0" smtClean="0"/>
                <a:t>자료의 성격을 고려하여 설명과 연습</a:t>
              </a:r>
              <a:r>
                <a:rPr lang="en-US" altLang="ko-KR" sz="1600" dirty="0" smtClean="0"/>
                <a:t>, </a:t>
              </a:r>
              <a:r>
                <a:rPr lang="ko-KR" altLang="en-US" sz="1600" dirty="0" smtClean="0"/>
                <a:t>활동에 이용할 수 있음</a:t>
              </a:r>
              <a:endParaRPr lang="en-US" altLang="ko-KR" sz="1600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600" dirty="0" smtClean="0"/>
                <a:t>면대면 교실과 온라인 </a:t>
              </a:r>
              <a:r>
                <a:rPr lang="ko-KR" altLang="en-US" sz="1600" dirty="0" err="1" smtClean="0"/>
                <a:t>콘텐츠를</a:t>
              </a:r>
              <a:r>
                <a:rPr lang="ko-KR" altLang="en-US" sz="1600" dirty="0" smtClean="0"/>
                <a:t> 연계하여 학습을 지속</a:t>
              </a:r>
              <a:r>
                <a:rPr lang="en-US" altLang="ko-KR" sz="1600" dirty="0" smtClean="0"/>
                <a:t>, </a:t>
              </a:r>
              <a:r>
                <a:rPr lang="ko-KR" altLang="en-US" sz="1600" dirty="0" smtClean="0"/>
                <a:t>확장할 수 있음</a:t>
              </a:r>
              <a:endParaRPr lang="en-US" altLang="ko-KR" sz="1600" dirty="0" smtClean="0"/>
            </a:p>
            <a:p>
              <a:pPr>
                <a:lnSpc>
                  <a:spcPct val="150000"/>
                </a:lnSpc>
              </a:pPr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</a:rPr>
                <a:t>3. </a:t>
              </a:r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</a:rPr>
                <a:t>학습자 안내</a:t>
              </a:r>
              <a:endParaRPr lang="en-US" altLang="ko-KR" b="1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600" dirty="0" smtClean="0"/>
                <a:t>교원의 계획과 준비가 잘 이루어지면 학습자의 자료 활용도 증가함</a:t>
              </a:r>
              <a:endParaRPr lang="en-US" altLang="ko-KR" sz="1600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600" dirty="0" smtClean="0"/>
                <a:t>교원과 학습자의 상호작용이 긴밀할수록 교육 자료의 효과도 높아짐</a:t>
              </a:r>
              <a:endParaRPr lang="en-US" altLang="ko-KR" sz="1600" dirty="0" smtClean="0"/>
            </a:p>
            <a:p>
              <a:pPr>
                <a:lnSpc>
                  <a:spcPct val="150000"/>
                </a:lnSpc>
              </a:pPr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</a:rPr>
                <a:t>4. </a:t>
              </a:r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</a:rPr>
                <a:t>교수</a:t>
              </a:r>
              <a:r>
                <a:rPr lang="en-US" altLang="ko-KR" b="1" dirty="0" smtClean="0">
                  <a:solidFill>
                    <a:schemeClr val="bg2">
                      <a:lumMod val="25000"/>
                    </a:schemeClr>
                  </a:solidFill>
                </a:rPr>
                <a:t>-</a:t>
              </a:r>
              <a:r>
                <a:rPr lang="ko-KR" altLang="en-US" b="1" dirty="0" smtClean="0">
                  <a:solidFill>
                    <a:schemeClr val="bg2">
                      <a:lumMod val="25000"/>
                    </a:schemeClr>
                  </a:solidFill>
                </a:rPr>
                <a:t>학습 환경에 대한 이해</a:t>
              </a:r>
              <a:endParaRPr lang="en-US" altLang="ko-KR" b="1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600" dirty="0" smtClean="0"/>
                <a:t>누리세종학당 사이트</a:t>
              </a:r>
              <a:r>
                <a:rPr lang="en-US" altLang="ko-KR" sz="1600" dirty="0"/>
                <a:t>/</a:t>
              </a:r>
              <a:r>
                <a:rPr lang="ko-KR" altLang="en-US" sz="1600" dirty="0" err="1" smtClean="0"/>
                <a:t>앱</a:t>
              </a:r>
              <a:r>
                <a:rPr lang="ko-KR" altLang="en-US" sz="1600" dirty="0" smtClean="0"/>
                <a:t> 스토어</a:t>
              </a:r>
              <a:r>
                <a:rPr lang="en-US" altLang="ko-KR" sz="1600" dirty="0"/>
                <a:t>/</a:t>
              </a:r>
              <a:r>
                <a:rPr lang="ko-KR" altLang="en-US" sz="1600" dirty="0" smtClean="0"/>
                <a:t>컴퓨터</a:t>
              </a:r>
              <a:r>
                <a:rPr lang="en-US" altLang="ko-KR" sz="1600" dirty="0"/>
                <a:t>/</a:t>
              </a:r>
              <a:r>
                <a:rPr lang="ko-KR" altLang="en-US" sz="1600" dirty="0" smtClean="0"/>
                <a:t>휴대전화</a:t>
              </a:r>
              <a:endParaRPr lang="en-US" altLang="ko-KR" sz="1600" dirty="0" smtClean="0"/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600" dirty="0" err="1" smtClean="0"/>
                <a:t>스트리밍</a:t>
              </a:r>
              <a:r>
                <a:rPr lang="ko-KR" altLang="en-US" sz="1600" dirty="0" smtClean="0"/>
                <a:t> 서비스</a:t>
              </a:r>
              <a:r>
                <a:rPr lang="en-US" altLang="ko-KR" sz="1600" dirty="0" smtClean="0"/>
                <a:t>/</a:t>
              </a:r>
              <a:r>
                <a:rPr lang="ko-KR" altLang="en-US" sz="1600" dirty="0" smtClean="0"/>
                <a:t>커뮤니티</a:t>
              </a:r>
              <a:r>
                <a:rPr lang="en-US" altLang="ko-KR" sz="1600" dirty="0" smtClean="0"/>
                <a:t>/</a:t>
              </a:r>
              <a:r>
                <a:rPr lang="ko-KR" altLang="en-US" sz="1600" dirty="0" smtClean="0"/>
                <a:t>다운로드</a:t>
              </a:r>
              <a:r>
                <a:rPr lang="en-US" altLang="ko-KR" sz="1600" dirty="0" smtClean="0"/>
                <a:t>/</a:t>
              </a:r>
              <a:r>
                <a:rPr lang="ko-KR" altLang="en-US" sz="1600" dirty="0" smtClean="0"/>
                <a:t>외부저장장치 등</a:t>
              </a:r>
              <a:endParaRPr lang="en-US" altLang="ko-KR" sz="1600" dirty="0" smtClean="0"/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20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3070071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누리세종학당의 교육 자료 활용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74" y="267146"/>
            <a:ext cx="1516759" cy="69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411761" y="1988840"/>
            <a:ext cx="2592288" cy="33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             </a:t>
            </a:r>
            <a:endParaRPr lang="ko-KR" altLang="en-US" sz="1600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2576346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0. </a:t>
            </a:r>
            <a:r>
              <a:rPr lang="ko-KR" altLang="en-US" sz="1600" b="1" spc="-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세종학당과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세종학당재단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3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04746" y="991980"/>
            <a:ext cx="61674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세종학당재단 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spc="-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세종학당을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지원하는 중심 공공기관</a:t>
            </a:r>
            <a:endParaRPr lang="en-US" altLang="ko-KR" sz="16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1600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(1) </a:t>
            </a:r>
            <a:r>
              <a:rPr lang="ko-KR" altLang="en-US" sz="1600" spc="-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세종학당을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통한 한국어 및 한국 문화 보급 사업</a:t>
            </a:r>
            <a:endParaRPr lang="en-US" altLang="ko-KR" sz="16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(2)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세종학당 교육을 위한 교육과정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교육자료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콘텐츠 개발 및 지원</a:t>
            </a:r>
            <a:endParaRPr lang="en-US" altLang="ko-KR" sz="16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(3)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세종학당 교원 파견 및 재교육</a:t>
            </a:r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세계한국어교육자대회 등</a:t>
            </a:r>
            <a:endParaRPr lang="en-US" altLang="ko-KR" sz="1600" spc="-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슬라이드 번호 개체 틀 17">
            <a:extLst>
              <a:ext uri="{FF2B5EF4-FFF2-40B4-BE49-F238E27FC236}">
                <a16:creationId xmlns:a16="http://schemas.microsoft.com/office/drawing/2014/main" id="{EEE5BDBA-3973-4C52-8B67-59A0B513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45033" y="6534440"/>
            <a:ext cx="954924" cy="365125"/>
          </a:xfrm>
        </p:spPr>
        <p:txBody>
          <a:bodyPr/>
          <a:lstStyle/>
          <a:p>
            <a:r>
              <a:rPr lang="en-US" altLang="ko-KR" dirty="0"/>
              <a:t>- </a:t>
            </a:r>
            <a:fld id="{5B944E98-EB63-4F1F-B68C-6272EDD966B8}" type="slidenum">
              <a:rPr lang="ko-KR" altLang="en-US" smtClean="0"/>
              <a:pPr/>
              <a:t>3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0122" y="2920165"/>
            <a:ext cx="8241449" cy="34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5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9859" y="1256672"/>
            <a:ext cx="7512882" cy="54463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155144" y="1038952"/>
            <a:ext cx="3260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600" spc="-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세종학당의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교육과정과 등급 체계</a:t>
            </a:r>
            <a:endParaRPr lang="ko-KR" altLang="en-US" sz="1600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2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EEE5BDBA-3973-4C52-8B67-59A0B513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fld id="{5B944E98-EB63-4F1F-B68C-6272EDD966B8}" type="slidenum">
              <a:rPr lang="ko-KR" altLang="en-US" smtClean="0"/>
              <a:pPr/>
              <a:t>4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181155" y="6519446"/>
            <a:ext cx="2993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세종학당재단 홈페이지</a:t>
            </a:r>
            <a:endParaRPr lang="ko-KR" altLang="en-US" sz="1200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2874505" cy="338554"/>
          </a:xfrm>
          <a:prstGeom prst="rect">
            <a:avLst/>
          </a:prstGeom>
          <a:solidFill>
            <a:srgbClr val="F1DBFB"/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 b="1" spc="-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세종학당의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교육과정과 교재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슬라이드 번호 개체 틀 17">
            <a:extLst>
              <a:ext uri="{FF2B5EF4-FFF2-40B4-BE49-F238E27FC236}">
                <a16:creationId xmlns:a16="http://schemas.microsoft.com/office/drawing/2014/main" id="{EEE5BDBA-3973-4C52-8B67-59A0B513F833}"/>
              </a:ext>
            </a:extLst>
          </p:cNvPr>
          <p:cNvSpPr txBox="1">
            <a:spLocks/>
          </p:cNvSpPr>
          <p:nvPr/>
        </p:nvSpPr>
        <p:spPr>
          <a:xfrm>
            <a:off x="8097433" y="6686840"/>
            <a:ext cx="9549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spc="-100" baseline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- </a:t>
            </a:r>
            <a:fld id="{5B944E98-EB63-4F1F-B68C-6272EDD966B8}" type="slidenum">
              <a:rPr lang="ko-KR" altLang="en-US" smtClean="0"/>
              <a:pPr/>
              <a:t>4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965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2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EEE5BDBA-3973-4C52-8B67-59A0B513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/>
              <a:t>- </a:t>
            </a:r>
            <a:fld id="{5B944E98-EB63-4F1F-B68C-6272EDD966B8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29" name="_x378332272" descr="EMB00004c902c6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1484784"/>
            <a:ext cx="7753793" cy="2186263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05386" y="1049001"/>
            <a:ext cx="3260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1600" spc="-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세종학당의</a:t>
            </a:r>
            <a:r>
              <a:rPr lang="ko-KR" altLang="en-US" sz="1600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교육과정과 등급 체계</a:t>
            </a:r>
            <a:endParaRPr lang="ko-KR" altLang="en-US" sz="1600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2874505" cy="338554"/>
          </a:xfrm>
          <a:prstGeom prst="rect">
            <a:avLst/>
          </a:prstGeom>
          <a:solidFill>
            <a:srgbClr val="F1DBFB"/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 b="1" spc="-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세종학당의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교육과정과 교재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슬라이드 번호 개체 틀 17">
            <a:extLst>
              <a:ext uri="{FF2B5EF4-FFF2-40B4-BE49-F238E27FC236}">
                <a16:creationId xmlns:a16="http://schemas.microsoft.com/office/drawing/2014/main" id="{EEE5BDBA-3973-4C52-8B67-59A0B513F833}"/>
              </a:ext>
            </a:extLst>
          </p:cNvPr>
          <p:cNvSpPr txBox="1">
            <a:spLocks/>
          </p:cNvSpPr>
          <p:nvPr/>
        </p:nvSpPr>
        <p:spPr>
          <a:xfrm>
            <a:off x="8097433" y="6686840"/>
            <a:ext cx="9549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spc="-100" baseline="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- </a:t>
            </a:r>
            <a:fld id="{5B944E98-EB63-4F1F-B68C-6272EDD966B8}" type="slidenum">
              <a:rPr lang="ko-KR" altLang="en-US" smtClean="0"/>
              <a:pPr/>
              <a:t>5</a:t>
            </a:fld>
            <a:r>
              <a:rPr lang="ko-KR" altLang="en-US" smtClean="0"/>
              <a:t> </a:t>
            </a:r>
            <a:r>
              <a:rPr lang="en-US" altLang="ko-KR" smtClean="0"/>
              <a:t>-</a:t>
            </a:r>
            <a:r>
              <a:rPr lang="ko-KR" altLang="en-US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 cstate="print"/>
          <a:srcRect l="20678" r="2359"/>
          <a:stretch/>
        </p:blipFill>
        <p:spPr>
          <a:xfrm>
            <a:off x="1438835" y="3718037"/>
            <a:ext cx="4970986" cy="288446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 cstate="print"/>
          <a:srcRect r="79214"/>
          <a:stretch/>
        </p:blipFill>
        <p:spPr>
          <a:xfrm>
            <a:off x="462673" y="3726128"/>
            <a:ext cx="965531" cy="29446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53380" y="6192614"/>
            <a:ext cx="533474" cy="523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 cstate="print"/>
          <a:srcRect t="3949"/>
          <a:stretch/>
        </p:blipFill>
        <p:spPr>
          <a:xfrm>
            <a:off x="1580369" y="3908728"/>
            <a:ext cx="4716057" cy="5764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89760" y="4659851"/>
            <a:ext cx="4075612" cy="60883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72342" y="5370682"/>
            <a:ext cx="4432663" cy="61210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81557" y="6103018"/>
            <a:ext cx="1593164" cy="54162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3099" y="1503048"/>
            <a:ext cx="533474" cy="550735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14786" y="2696122"/>
            <a:ext cx="1570974" cy="1109524"/>
          </a:xfrm>
          <a:prstGeom prst="rect">
            <a:avLst/>
          </a:prstGeom>
        </p:spPr>
      </p:pic>
      <p:sp>
        <p:nvSpPr>
          <p:cNvPr id="29" name="모서리가 둥근 직사각형 28"/>
          <p:cNvSpPr/>
          <p:nvPr/>
        </p:nvSpPr>
        <p:spPr bwMode="auto">
          <a:xfrm>
            <a:off x="451178" y="2838840"/>
            <a:ext cx="1490833" cy="274166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 w="34925">
            <a:noFill/>
            <a:round/>
            <a:headEnd/>
            <a:tailEnd/>
          </a:ln>
        </p:spPr>
        <p:txBody>
          <a:bodyPr vert="horz" wrap="none" rtlCol="0" anchor="ctr"/>
          <a:lstStyle/>
          <a:p>
            <a:pPr algn="ctr"/>
            <a:r>
              <a:rPr lang="ko-KR" altLang="en-US" sz="14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세종한국어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증보판</a:t>
            </a: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481658" y="3705343"/>
            <a:ext cx="1490833" cy="27416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4925">
            <a:noFill/>
            <a:round/>
            <a:headEnd/>
            <a:tailEnd/>
          </a:ln>
        </p:spPr>
        <p:txBody>
          <a:bodyPr vert="horz" wrap="none" rtlCol="0" anchor="ctr"/>
          <a:lstStyle/>
          <a:p>
            <a:pPr algn="ctr"/>
            <a:r>
              <a:rPr lang="ko-KR" altLang="en-US" sz="14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세종한국어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(2022)</a:t>
            </a:r>
            <a:endParaRPr lang="ko-KR" altLang="en-US" sz="14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446824" y="5002920"/>
            <a:ext cx="1490833" cy="274166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bg2">
                <a:lumMod val="50000"/>
              </a:schemeClr>
            </a:solidFill>
            <a:round/>
            <a:headEnd/>
            <a:tailEnd/>
          </a:ln>
        </p:spPr>
        <p:txBody>
          <a:bodyPr vert="horz" wrap="none" rtlCol="0" anchor="ctr"/>
          <a:lstStyle/>
          <a:p>
            <a:pPr algn="ctr"/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세종한국어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회화</a:t>
            </a:r>
          </a:p>
        </p:txBody>
      </p:sp>
      <p:sp>
        <p:nvSpPr>
          <p:cNvPr id="33" name="모서리가 둥근 직사각형 32"/>
          <p:cNvSpPr/>
          <p:nvPr/>
        </p:nvSpPr>
        <p:spPr bwMode="auto">
          <a:xfrm>
            <a:off x="451178" y="5756211"/>
            <a:ext cx="1490833" cy="274166"/>
          </a:xfrm>
          <a:prstGeom prst="roundRect">
            <a:avLst>
              <a:gd name="adj" fmla="val 50000"/>
            </a:avLst>
          </a:prstGeom>
          <a:noFill/>
          <a:ln w="9525">
            <a:solidFill>
              <a:schemeClr val="bg2">
                <a:lumMod val="50000"/>
              </a:schemeClr>
            </a:solidFill>
            <a:round/>
            <a:headEnd/>
            <a:tailEnd/>
          </a:ln>
        </p:spPr>
        <p:txBody>
          <a:bodyPr vert="horz" wrap="none"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사이버 한국어</a:t>
            </a:r>
          </a:p>
        </p:txBody>
      </p:sp>
    </p:spTree>
    <p:extLst>
      <p:ext uri="{BB962C8B-B14F-4D97-AF65-F5344CB8AC3E}">
        <p14:creationId xmlns:p14="http://schemas.microsoft.com/office/powerpoint/2010/main" val="208965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138952" y="1681873"/>
            <a:ext cx="4446584" cy="2736304"/>
          </a:xfrm>
          <a:prstGeom prst="rect">
            <a:avLst/>
          </a:prstGeom>
          <a:solidFill>
            <a:schemeClr val="bg2">
              <a:lumMod val="90000"/>
              <a:alpha val="341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017162" y="2017109"/>
            <a:ext cx="1008112" cy="672601"/>
            <a:chOff x="2843808" y="1586269"/>
            <a:chExt cx="1008112" cy="672601"/>
          </a:xfrm>
        </p:grpSpPr>
        <p:pic>
          <p:nvPicPr>
            <p:cNvPr id="6" name="Picture 13" descr="C:\Users\user\AppData\Local\Microsoft\Windows\Temporary Internet Files\Content.IE5\QYIPGQ8U\blank-1298178_960_720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43808" y="1628800"/>
              <a:ext cx="1008112" cy="630070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3059832" y="1586269"/>
              <a:ext cx="64807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교재</a:t>
              </a:r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132370" y="2045104"/>
            <a:ext cx="1772456" cy="644606"/>
            <a:chOff x="4262950" y="1614264"/>
            <a:chExt cx="1772456" cy="644606"/>
          </a:xfrm>
        </p:grpSpPr>
        <p:pic>
          <p:nvPicPr>
            <p:cNvPr id="9" name="Picture 13" descr="C:\Users\user\AppData\Local\Microsoft\Windows\Temporary Internet Files\Content.IE5\QYIPGQ8U\blank-1298178_960_720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427984" y="1628800"/>
              <a:ext cx="1008112" cy="63007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4262950" y="1614264"/>
              <a:ext cx="177245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교원용 지침서</a:t>
              </a:r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043608" y="2780928"/>
            <a:ext cx="1557442" cy="914915"/>
            <a:chOff x="2888579" y="2423152"/>
            <a:chExt cx="1557442" cy="914915"/>
          </a:xfrm>
        </p:grpSpPr>
        <p:pic>
          <p:nvPicPr>
            <p:cNvPr id="12" name="Picture 27" descr="C:\Users\user\AppData\Local\Microsoft\Windows\Temporary Internet Files\Content.IE5\A814EYK7\stick-note-146415_960_72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715774">
              <a:off x="3048729" y="2423152"/>
              <a:ext cx="483287" cy="678557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2888579" y="2460904"/>
              <a:ext cx="1557442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학습자료</a:t>
              </a:r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457200" indent="-457200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더하기 활동</a:t>
              </a:r>
              <a:endPara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457200" indent="-457200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어휘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표현과 문법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555776" y="2708920"/>
            <a:ext cx="1192265" cy="699814"/>
            <a:chOff x="4355975" y="2423151"/>
            <a:chExt cx="1192265" cy="699814"/>
          </a:xfrm>
        </p:grpSpPr>
        <p:pic>
          <p:nvPicPr>
            <p:cNvPr id="15" name="Picture 27" descr="C:\Users\user\AppData\Local\Microsoft\Windows\Temporary Internet Files\Content.IE5\A814EYK7\stick-note-146415_960_720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715774">
              <a:off x="5064953" y="2423151"/>
              <a:ext cx="483287" cy="678557"/>
            </a:xfrm>
            <a:prstGeom prst="rect">
              <a:avLst/>
            </a:prstGeom>
            <a:noFill/>
          </p:spPr>
        </p:pic>
        <p:grpSp>
          <p:nvGrpSpPr>
            <p:cNvPr id="16" name="그룹 15"/>
            <p:cNvGrpSpPr/>
            <p:nvPr/>
          </p:nvGrpSpPr>
          <p:grpSpPr>
            <a:xfrm>
              <a:off x="4355975" y="2492895"/>
              <a:ext cx="1110572" cy="630070"/>
              <a:chOff x="4355975" y="2492895"/>
              <a:chExt cx="1110572" cy="630070"/>
            </a:xfrm>
          </p:grpSpPr>
          <p:pic>
            <p:nvPicPr>
              <p:cNvPr id="17" name="Picture 13" descr="C:\Users\user\AppData\Local\Microsoft\Windows\Temporary Internet Files\Content.IE5\QYIPGQ8U\blank-1298178_960_720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355975" y="2492895"/>
                <a:ext cx="1008112" cy="630070"/>
              </a:xfrm>
              <a:prstGeom prst="rect">
                <a:avLst/>
              </a:prstGeom>
              <a:noFill/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4499992" y="2492896"/>
                <a:ext cx="966555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</a:pPr>
                <a:r>
                  <a:rPr lang="ko-KR" altLang="en-US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익힘책</a:t>
                </a:r>
                <a:endPara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873146" y="3643816"/>
            <a:ext cx="1916472" cy="792088"/>
            <a:chOff x="2699792" y="3212976"/>
            <a:chExt cx="1916472" cy="792088"/>
          </a:xfrm>
        </p:grpSpPr>
        <p:pic>
          <p:nvPicPr>
            <p:cNvPr id="20" name="Picture 3" descr="C:\Users\user\AppData\Local\Microsoft\Windows\Temporary Internet Files\Content.IE5\Y37OHW1V\monitor-1130493_960_720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99792" y="3212976"/>
              <a:ext cx="577835" cy="449288"/>
            </a:xfrm>
            <a:prstGeom prst="rect">
              <a:avLst/>
            </a:prstGeom>
            <a:noFill/>
          </p:spPr>
        </p:pic>
        <p:grpSp>
          <p:nvGrpSpPr>
            <p:cNvPr id="21" name="그룹 20"/>
            <p:cNvGrpSpPr/>
            <p:nvPr/>
          </p:nvGrpSpPr>
          <p:grpSpPr>
            <a:xfrm>
              <a:off x="2843808" y="3356992"/>
              <a:ext cx="1772456" cy="648072"/>
              <a:chOff x="2843808" y="3356992"/>
              <a:chExt cx="1772456" cy="648072"/>
            </a:xfrm>
          </p:grpSpPr>
          <p:pic>
            <p:nvPicPr>
              <p:cNvPr id="22" name="Picture 35" descr="C:\Users\user\AppData\Local\Microsoft\Windows\Temporary Internet Files\Content.IE5\2P6YIRR1\computer-308393_960_720[1]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915816" y="3356992"/>
                <a:ext cx="720080" cy="614286"/>
              </a:xfrm>
              <a:prstGeom prst="rect">
                <a:avLst/>
              </a:prstGeom>
              <a:noFill/>
            </p:spPr>
          </p:pic>
          <p:pic>
            <p:nvPicPr>
              <p:cNvPr id="23" name="Picture 36" descr="C:\Users\user\AppData\Local\Microsoft\Windows\Temporary Internet Files\Content.IE5\OBX116B3\phone-1917937_960_720[1]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419872" y="3501008"/>
                <a:ext cx="504056" cy="504056"/>
              </a:xfrm>
              <a:prstGeom prst="rect">
                <a:avLst/>
              </a:prstGeom>
              <a:noFill/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2843808" y="3356992"/>
                <a:ext cx="1772456" cy="454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</a:pPr>
                <a:r>
                  <a:rPr lang="ko-KR" altLang="en-US" dirty="0" smtClean="0">
                    <a:solidFill>
                      <a:schemeClr val="bg1"/>
                    </a:solidFill>
                    <a:latin typeface="+mn-ea"/>
                  </a:rPr>
                  <a:t>온라인</a:t>
                </a:r>
                <a:r>
                  <a:rPr lang="ko-KR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</a:t>
                </a:r>
                <a:r>
                  <a:rPr lang="ko-KR" altLang="en-US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콘텐츠</a:t>
                </a:r>
                <a:endPara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2457322" y="3715823"/>
            <a:ext cx="1397186" cy="776653"/>
            <a:chOff x="4283968" y="3284983"/>
            <a:chExt cx="1397186" cy="776653"/>
          </a:xfrm>
        </p:grpSpPr>
        <p:pic>
          <p:nvPicPr>
            <p:cNvPr id="26" name="Picture 36" descr="C:\Users\user\AppData\Local\Microsoft\Windows\Temporary Internet Files\Content.IE5\OBX116B3\phone-1917937_960_720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283968" y="3284983"/>
              <a:ext cx="936104" cy="776653"/>
            </a:xfrm>
            <a:prstGeom prst="rect">
              <a:avLst/>
            </a:prstGeom>
            <a:noFill/>
          </p:spPr>
        </p:pic>
        <p:sp>
          <p:nvSpPr>
            <p:cNvPr id="27" name="TextBox 26"/>
            <p:cNvSpPr txBox="1"/>
            <p:nvPr/>
          </p:nvSpPr>
          <p:spPr>
            <a:xfrm>
              <a:off x="4427984" y="3356992"/>
              <a:ext cx="125317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1"/>
                  </a:solidFill>
                  <a:latin typeface="+mn-ea"/>
                </a:rPr>
                <a:t>모바</a:t>
              </a:r>
              <a:r>
                <a:rPr lang="ko-KR" altLang="en-US" dirty="0" smtClean="0">
                  <a:latin typeface="+mn-ea"/>
                </a:rPr>
                <a:t>일 </a:t>
              </a: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앱</a:t>
              </a:r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pic>
        <p:nvPicPr>
          <p:cNvPr id="28" name="Picture 2" descr="C:\Users\User\Desktop\Untitled-2.png">
            <a:extLst>
              <a:ext uri="{FF2B5EF4-FFF2-40B4-BE49-F238E27FC236}">
                <a16:creationId xmlns:a16="http://schemas.microsoft.com/office/drawing/2014/main" id="{5B2973D1-B95C-4D79-AECC-F9CEF781BF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31" t="34911" r="21028" b="48465"/>
          <a:stretch/>
        </p:blipFill>
        <p:spPr bwMode="auto">
          <a:xfrm>
            <a:off x="5227723" y="3607674"/>
            <a:ext cx="575777" cy="72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671267" y="3649231"/>
            <a:ext cx="2358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커뮤니티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457200" indent="-457200">
              <a:lnSpc>
                <a:spcPct val="150000"/>
              </a:lnSpc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한국어 교원 연수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0" name="모서리가 둥근 직사각형 29"/>
          <p:cNvSpPr/>
          <p:nvPr/>
        </p:nvSpPr>
        <p:spPr bwMode="auto">
          <a:xfrm>
            <a:off x="3011499" y="1726826"/>
            <a:ext cx="682083" cy="27416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  <a:ln w="34925">
            <a:noFill/>
            <a:round/>
            <a:headEnd/>
            <a:tailEnd/>
          </a:ln>
        </p:spPr>
        <p:txBody>
          <a:bodyPr vert="horz" wrap="none" rtlCol="0" anchor="ctr"/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lang="ko-KR" altLang="en-US" sz="16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 bwMode="auto">
          <a:xfrm>
            <a:off x="4766455" y="1690689"/>
            <a:ext cx="682083" cy="274166"/>
          </a:xfrm>
          <a:prstGeom prst="round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 w="34925">
            <a:noFill/>
            <a:round/>
            <a:headEnd/>
            <a:tailEnd/>
          </a:ln>
        </p:spPr>
        <p:txBody>
          <a:bodyPr vert="horz" wrap="none" rtlCol="0" anchor="ctr"/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교육</a:t>
            </a:r>
            <a:endParaRPr lang="ko-KR" altLang="en-US" sz="1600" dirty="0" smtClean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34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3129383" cy="338554"/>
          </a:xfrm>
          <a:prstGeom prst="rect">
            <a:avLst/>
          </a:prstGeom>
          <a:solidFill>
            <a:srgbClr val="F1DBFB"/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누리세종학당의 교수 학습 자료 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580323" y="1673165"/>
            <a:ext cx="4446584" cy="2736304"/>
          </a:xfrm>
          <a:prstGeom prst="rect">
            <a:avLst/>
          </a:prstGeom>
          <a:solidFill>
            <a:schemeClr val="accent6">
              <a:lumMod val="40000"/>
              <a:lumOff val="60000"/>
              <a:alpha val="341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45" name="그룹 44"/>
          <p:cNvGrpSpPr/>
          <p:nvPr/>
        </p:nvGrpSpPr>
        <p:grpSpPr>
          <a:xfrm>
            <a:off x="166258" y="5318180"/>
            <a:ext cx="8838403" cy="1423013"/>
            <a:chOff x="157550" y="4525700"/>
            <a:chExt cx="8838403" cy="1423013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5590" y="4525700"/>
              <a:ext cx="2700363" cy="142301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550" y="4550970"/>
              <a:ext cx="2359227" cy="1360025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55536" y="4551483"/>
              <a:ext cx="2556396" cy="1370346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54526" y="4566227"/>
              <a:ext cx="1080812" cy="13643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551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7</a:t>
            </a:fld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34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3129383" cy="338554"/>
          </a:xfrm>
          <a:prstGeom prst="rect">
            <a:avLst/>
          </a:prstGeom>
          <a:solidFill>
            <a:srgbClr val="FF7C80"/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누리세종학당의 교수 학습 자료 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2379" y="1388309"/>
            <a:ext cx="7620753" cy="521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4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44E98-EB63-4F1F-B68C-6272EDD966B8}" type="slidenum">
              <a:rPr lang="ko-KR" altLang="en-US" smtClean="0"/>
              <a:pPr/>
              <a:t>8</a:t>
            </a:fld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6B5C182-38E4-46CC-8DA9-3BC5EF846B1F}"/>
              </a:ext>
            </a:extLst>
          </p:cNvPr>
          <p:cNvCxnSpPr>
            <a:cxnSpLocks/>
          </p:cNvCxnSpPr>
          <p:nvPr/>
        </p:nvCxnSpPr>
        <p:spPr>
          <a:xfrm>
            <a:off x="0" y="922377"/>
            <a:ext cx="1275127" cy="0"/>
          </a:xfrm>
          <a:prstGeom prst="line">
            <a:avLst/>
          </a:prstGeom>
          <a:ln w="38100">
            <a:solidFill>
              <a:srgbClr val="BD8A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4CC06DD7-617F-4B61-84FE-9C301486E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4" y="114746"/>
            <a:ext cx="1516759" cy="694828"/>
          </a:xfrm>
          <a:prstGeom prst="rect">
            <a:avLst/>
          </a:prstGeom>
        </p:spPr>
      </p:pic>
      <p:grpSp>
        <p:nvGrpSpPr>
          <p:cNvPr id="34" name="그룹 6">
            <a:extLst>
              <a:ext uri="{FF2B5EF4-FFF2-40B4-BE49-F238E27FC236}">
                <a16:creationId xmlns:a16="http://schemas.microsoft.com/office/drawing/2014/main" id="{C0595EFB-6066-434E-A440-2966281D238B}"/>
              </a:ext>
            </a:extLst>
          </p:cNvPr>
          <p:cNvGrpSpPr/>
          <p:nvPr/>
        </p:nvGrpSpPr>
        <p:grpSpPr>
          <a:xfrm>
            <a:off x="255628" y="828817"/>
            <a:ext cx="7537744" cy="0"/>
            <a:chOff x="255628" y="718457"/>
            <a:chExt cx="7537744" cy="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F62B8171-C553-4AE7-AB5F-0774EE1C7D7B}"/>
                </a:ext>
              </a:extLst>
            </p:cNvPr>
            <p:cNvCxnSpPr/>
            <p:nvPr/>
          </p:nvCxnSpPr>
          <p:spPr>
            <a:xfrm>
              <a:off x="255628" y="718457"/>
              <a:ext cx="5753286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BE6DF97-D63E-4DE1-BCE3-861143D1FEAB}"/>
                </a:ext>
              </a:extLst>
            </p:cNvPr>
            <p:cNvCxnSpPr>
              <a:cxnSpLocks/>
            </p:cNvCxnSpPr>
            <p:nvPr/>
          </p:nvCxnSpPr>
          <p:spPr>
            <a:xfrm>
              <a:off x="6008914" y="718457"/>
              <a:ext cx="1784458" cy="0"/>
            </a:xfrm>
            <a:prstGeom prst="line">
              <a:avLst/>
            </a:prstGeom>
            <a:ln w="38100">
              <a:solidFill>
                <a:srgbClr val="BD8A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A3E35271-EDF6-476B-87B1-F24D74670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75" y="872437"/>
            <a:ext cx="1079997" cy="2701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CE6DCA9-BC65-4AF6-9F12-75549755F1F6}"/>
              </a:ext>
            </a:extLst>
          </p:cNvPr>
          <p:cNvSpPr txBox="1"/>
          <p:nvPr/>
        </p:nvSpPr>
        <p:spPr>
          <a:xfrm>
            <a:off x="255628" y="367767"/>
            <a:ext cx="3129383" cy="338554"/>
          </a:xfrm>
          <a:prstGeom prst="rect">
            <a:avLst/>
          </a:prstGeom>
          <a:solidFill>
            <a:srgbClr val="FF7C80"/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1600" b="1" spc="-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누리세종학당의 교수 학습 자료 </a:t>
            </a:r>
            <a:endParaRPr lang="ko-KR" altLang="en-US" sz="1600" b="1" spc="-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2310" y="1386320"/>
            <a:ext cx="7440239" cy="532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2334</TotalTime>
  <Words>1048</Words>
  <Application>Microsoft Office PowerPoint</Application>
  <PresentationFormat>화면 슬라이드 쇼(4:3)</PresentationFormat>
  <Paragraphs>245</Paragraphs>
  <Slides>34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5" baseType="lpstr">
      <vt:lpstr>MD이솝체</vt:lpstr>
      <vt:lpstr>나눔바른고딕</vt:lpstr>
      <vt:lpstr>나눔스퀘어 Bold</vt:lpstr>
      <vt:lpstr>맑은 고딕</vt:lpstr>
      <vt:lpstr>함초롬바탕</vt:lpstr>
      <vt:lpstr>Arial</vt:lpstr>
      <vt:lpstr>Bahnschrift SemiLight SemiConde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DDoGi</dc:creator>
  <cp:lastModifiedBy>Jang Mira</cp:lastModifiedBy>
  <cp:revision>140</cp:revision>
  <dcterms:created xsi:type="dcterms:W3CDTF">2020-09-21T05:25:21Z</dcterms:created>
  <dcterms:modified xsi:type="dcterms:W3CDTF">2024-01-28T23:10:26Z</dcterms:modified>
</cp:coreProperties>
</file>